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17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C05ADE-CBA5-4EE0-96A9-3B376E3FC380}" type="datetimeFigureOut">
              <a:rPr lang="en-US" smtClean="0"/>
              <a:t>8/29/2018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11FF1D56-ECC0-45F9-85E5-628E1724A1D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2942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05ADE-CBA5-4EE0-96A9-3B376E3FC380}"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F1D56-ECC0-45F9-85E5-628E1724A1D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328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05ADE-CBA5-4EE0-96A9-3B376E3FC380}"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F1D56-ECC0-45F9-85E5-628E1724A1D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349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05ADE-CBA5-4EE0-96A9-3B376E3FC380}"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F1D56-ECC0-45F9-85E5-628E1724A1D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190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C05ADE-CBA5-4EE0-96A9-3B376E3FC380}"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F1D56-ECC0-45F9-85E5-628E1724A1D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8483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C05ADE-CBA5-4EE0-96A9-3B376E3FC380}"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F1D56-ECC0-45F9-85E5-628E1724A1D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8046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C05ADE-CBA5-4EE0-96A9-3B376E3FC380}"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FF1D56-ECC0-45F9-85E5-628E1724A1D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893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C05ADE-CBA5-4EE0-96A9-3B376E3FC380}"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FF1D56-ECC0-45F9-85E5-628E1724A1D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3821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05ADE-CBA5-4EE0-96A9-3B376E3FC380}"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FF1D56-ECC0-45F9-85E5-628E1724A1DB}" type="slidenum">
              <a:rPr lang="en-US" smtClean="0"/>
              <a:t>‹#›</a:t>
            </a:fld>
            <a:endParaRPr lang="en-US"/>
          </a:p>
        </p:txBody>
      </p:sp>
    </p:spTree>
    <p:extLst>
      <p:ext uri="{BB962C8B-B14F-4D97-AF65-F5344CB8AC3E}">
        <p14:creationId xmlns:p14="http://schemas.microsoft.com/office/powerpoint/2010/main" val="4193465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C05ADE-CBA5-4EE0-96A9-3B376E3FC380}"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F1D56-ECC0-45F9-85E5-628E1724A1D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943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3C05ADE-CBA5-4EE0-96A9-3B376E3FC380}" type="datetimeFigureOut">
              <a:rPr lang="en-US" smtClean="0"/>
              <a:t>8/29/2018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11FF1D56-ECC0-45F9-85E5-628E1724A1D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242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3C05ADE-CBA5-4EE0-96A9-3B376E3FC380}" type="datetimeFigureOut">
              <a:rPr lang="en-US" smtClean="0"/>
              <a:t>8/29/2018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1FF1D56-ECC0-45F9-85E5-628E1724A1D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77054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A46C0-C518-472C-918B-5E9554B9F0FC}"/>
              </a:ext>
            </a:extLst>
          </p:cNvPr>
          <p:cNvSpPr>
            <a:spLocks noGrp="1"/>
          </p:cNvSpPr>
          <p:nvPr>
            <p:ph type="ctrTitle"/>
          </p:nvPr>
        </p:nvSpPr>
        <p:spPr/>
        <p:txBody>
          <a:bodyPr/>
          <a:lstStyle/>
          <a:p>
            <a:r>
              <a:rPr lang="en-US" dirty="0"/>
              <a:t>Old </a:t>
            </a:r>
            <a:r>
              <a:rPr lang="en-US" dirty="0" err="1"/>
              <a:t>tESTAMENT</a:t>
            </a:r>
            <a:endParaRPr lang="en-US" dirty="0"/>
          </a:p>
        </p:txBody>
      </p:sp>
      <p:sp>
        <p:nvSpPr>
          <p:cNvPr id="3" name="Subtitle 2">
            <a:extLst>
              <a:ext uri="{FF2B5EF4-FFF2-40B4-BE49-F238E27FC236}">
                <a16:creationId xmlns:a16="http://schemas.microsoft.com/office/drawing/2014/main" id="{1FBEBD8D-B690-4F4E-8524-B001DA799047}"/>
              </a:ext>
            </a:extLst>
          </p:cNvPr>
          <p:cNvSpPr>
            <a:spLocks noGrp="1"/>
          </p:cNvSpPr>
          <p:nvPr>
            <p:ph type="subTitle" idx="1"/>
          </p:nvPr>
        </p:nvSpPr>
        <p:spPr/>
        <p:txBody>
          <a:bodyPr/>
          <a:lstStyle/>
          <a:p>
            <a:r>
              <a:rPr lang="en-US" dirty="0"/>
              <a:t>The bible: A TIME CAPSULE FROM GOD</a:t>
            </a:r>
          </a:p>
        </p:txBody>
      </p:sp>
    </p:spTree>
    <p:extLst>
      <p:ext uri="{BB962C8B-B14F-4D97-AF65-F5344CB8AC3E}">
        <p14:creationId xmlns:p14="http://schemas.microsoft.com/office/powerpoint/2010/main" val="2067788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28BB2-E086-40D3-AC38-B5763782B407}"/>
              </a:ext>
            </a:extLst>
          </p:cNvPr>
          <p:cNvSpPr>
            <a:spLocks noGrp="1"/>
          </p:cNvSpPr>
          <p:nvPr>
            <p:ph type="title"/>
          </p:nvPr>
        </p:nvSpPr>
        <p:spPr/>
        <p:txBody>
          <a:bodyPr/>
          <a:lstStyle/>
          <a:p>
            <a:r>
              <a:rPr lang="en-US" dirty="0"/>
              <a:t>The bible is religious</a:t>
            </a:r>
          </a:p>
        </p:txBody>
      </p:sp>
      <p:sp>
        <p:nvSpPr>
          <p:cNvPr id="3" name="Content Placeholder 2">
            <a:extLst>
              <a:ext uri="{FF2B5EF4-FFF2-40B4-BE49-F238E27FC236}">
                <a16:creationId xmlns:a16="http://schemas.microsoft.com/office/drawing/2014/main" id="{1EB352BF-3C69-4026-BB95-0606C4BB6610}"/>
              </a:ext>
            </a:extLst>
          </p:cNvPr>
          <p:cNvSpPr>
            <a:spLocks noGrp="1"/>
          </p:cNvSpPr>
          <p:nvPr>
            <p:ph idx="1"/>
          </p:nvPr>
        </p:nvSpPr>
        <p:spPr>
          <a:xfrm>
            <a:off x="1451579" y="2015731"/>
            <a:ext cx="10026046" cy="4185044"/>
          </a:xfrm>
        </p:spPr>
        <p:txBody>
          <a:bodyPr>
            <a:normAutofit fontScale="92500"/>
          </a:bodyPr>
          <a:lstStyle/>
          <a:p>
            <a:r>
              <a:rPr lang="en-US" sz="2800" dirty="0"/>
              <a:t>Meaning of religion to ancient writers is different</a:t>
            </a:r>
          </a:p>
          <a:p>
            <a:pPr lvl="1"/>
            <a:r>
              <a:rPr lang="en-US" sz="2400" dirty="0"/>
              <a:t>We think personal – they think held everything together: history, culture, politics was a religious view</a:t>
            </a:r>
          </a:p>
          <a:p>
            <a:r>
              <a:rPr lang="en-US" sz="2800" dirty="0"/>
              <a:t>Idea of history is different:</a:t>
            </a:r>
          </a:p>
          <a:p>
            <a:pPr lvl="1"/>
            <a:r>
              <a:rPr lang="en-US" sz="2400" dirty="0"/>
              <a:t>We think wars, treaties, inventions; timeline of events</a:t>
            </a:r>
          </a:p>
          <a:p>
            <a:pPr lvl="1"/>
            <a:r>
              <a:rPr lang="en-US" sz="2400" dirty="0"/>
              <a:t>Our history is biased not objective b/c it’s written from someone’s point of view</a:t>
            </a:r>
          </a:p>
          <a:p>
            <a:pPr lvl="1"/>
            <a:r>
              <a:rPr lang="en-US" sz="2400" dirty="0"/>
              <a:t>Bible is told from God’s point of view (unbiased – seen exactly the way it is)</a:t>
            </a:r>
          </a:p>
        </p:txBody>
      </p:sp>
    </p:spTree>
    <p:extLst>
      <p:ext uri="{BB962C8B-B14F-4D97-AF65-F5344CB8AC3E}">
        <p14:creationId xmlns:p14="http://schemas.microsoft.com/office/powerpoint/2010/main" val="4288991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BEE6E-53B5-4ABF-A116-A0981EEA92E1}"/>
              </a:ext>
            </a:extLst>
          </p:cNvPr>
          <p:cNvSpPr>
            <a:spLocks noGrp="1"/>
          </p:cNvSpPr>
          <p:nvPr>
            <p:ph type="title"/>
          </p:nvPr>
        </p:nvSpPr>
        <p:spPr/>
        <p:txBody>
          <a:bodyPr/>
          <a:lstStyle/>
          <a:p>
            <a:r>
              <a:rPr lang="en-US" dirty="0"/>
              <a:t>The bible is </a:t>
            </a:r>
            <a:r>
              <a:rPr lang="en-US" dirty="0" err="1"/>
              <a:t>religous</a:t>
            </a:r>
            <a:endParaRPr lang="en-US" dirty="0"/>
          </a:p>
        </p:txBody>
      </p:sp>
      <p:sp>
        <p:nvSpPr>
          <p:cNvPr id="3" name="Content Placeholder 2">
            <a:extLst>
              <a:ext uri="{FF2B5EF4-FFF2-40B4-BE49-F238E27FC236}">
                <a16:creationId xmlns:a16="http://schemas.microsoft.com/office/drawing/2014/main" id="{327F33AB-5268-42C6-A388-945F82A1BFF7}"/>
              </a:ext>
            </a:extLst>
          </p:cNvPr>
          <p:cNvSpPr>
            <a:spLocks noGrp="1"/>
          </p:cNvSpPr>
          <p:nvPr>
            <p:ph idx="1"/>
          </p:nvPr>
        </p:nvSpPr>
        <p:spPr/>
        <p:txBody>
          <a:bodyPr>
            <a:normAutofit/>
          </a:bodyPr>
          <a:lstStyle/>
          <a:p>
            <a:r>
              <a:rPr lang="en-US" sz="2400" dirty="0"/>
              <a:t>Focuses on God’s relationship with his people</a:t>
            </a:r>
          </a:p>
          <a:p>
            <a:pPr lvl="1"/>
            <a:r>
              <a:rPr lang="en-US" sz="2000" dirty="0"/>
              <a:t>Ordinary people</a:t>
            </a:r>
          </a:p>
          <a:p>
            <a:pPr lvl="2"/>
            <a:r>
              <a:rPr lang="en-US" sz="1800" dirty="0"/>
              <a:t>Not emperors, kings, governors, mayors, etc.</a:t>
            </a:r>
          </a:p>
          <a:p>
            <a:pPr lvl="2"/>
            <a:r>
              <a:rPr lang="en-US" sz="1800" dirty="0"/>
              <a:t>Ordinary people carried God’s message</a:t>
            </a:r>
          </a:p>
          <a:p>
            <a:r>
              <a:rPr lang="en-US" sz="2400" dirty="0"/>
              <a:t>The Bible is “salvation history”</a:t>
            </a:r>
          </a:p>
          <a:p>
            <a:pPr lvl="1"/>
            <a:r>
              <a:rPr lang="en-US" sz="2000" dirty="0"/>
              <a:t>The history of God’s plan to save use unfolded through the ages</a:t>
            </a:r>
          </a:p>
        </p:txBody>
      </p:sp>
    </p:spTree>
    <p:extLst>
      <p:ext uri="{BB962C8B-B14F-4D97-AF65-F5344CB8AC3E}">
        <p14:creationId xmlns:p14="http://schemas.microsoft.com/office/powerpoint/2010/main" val="1140587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69CC-FFFE-4A36-A5DC-5F83922F893B}"/>
              </a:ext>
            </a:extLst>
          </p:cNvPr>
          <p:cNvSpPr>
            <a:spLocks noGrp="1"/>
          </p:cNvSpPr>
          <p:nvPr>
            <p:ph type="title"/>
          </p:nvPr>
        </p:nvSpPr>
        <p:spPr/>
        <p:txBody>
          <a:bodyPr/>
          <a:lstStyle/>
          <a:p>
            <a:r>
              <a:rPr lang="en-US" dirty="0"/>
              <a:t>What is “salvation history”?</a:t>
            </a:r>
          </a:p>
        </p:txBody>
      </p:sp>
      <p:sp>
        <p:nvSpPr>
          <p:cNvPr id="3" name="Content Placeholder 2">
            <a:extLst>
              <a:ext uri="{FF2B5EF4-FFF2-40B4-BE49-F238E27FC236}">
                <a16:creationId xmlns:a16="http://schemas.microsoft.com/office/drawing/2014/main" id="{37DBB856-3D45-46C6-A471-6826FC880648}"/>
              </a:ext>
            </a:extLst>
          </p:cNvPr>
          <p:cNvSpPr>
            <a:spLocks noGrp="1"/>
          </p:cNvSpPr>
          <p:nvPr>
            <p:ph idx="1"/>
          </p:nvPr>
        </p:nvSpPr>
        <p:spPr>
          <a:xfrm>
            <a:off x="1451579" y="2015732"/>
            <a:ext cx="9603275" cy="4037749"/>
          </a:xfrm>
        </p:spPr>
        <p:txBody>
          <a:bodyPr>
            <a:normAutofit fontScale="92500" lnSpcReduction="20000"/>
          </a:bodyPr>
          <a:lstStyle/>
          <a:p>
            <a:r>
              <a:rPr lang="en-US" sz="3000" dirty="0"/>
              <a:t>God always had a plan to save us from sin</a:t>
            </a:r>
          </a:p>
          <a:p>
            <a:r>
              <a:rPr lang="en-US" sz="3000" dirty="0"/>
              <a:t>Salvation history is the story of how that plan works in history</a:t>
            </a:r>
          </a:p>
          <a:p>
            <a:r>
              <a:rPr lang="en-US" sz="3000" dirty="0"/>
              <a:t>Deals with the past and the future</a:t>
            </a:r>
          </a:p>
          <a:p>
            <a:r>
              <a:rPr lang="en-US" sz="3000" dirty="0"/>
              <a:t>Salvation history looked at as a series of covenants between God and his people</a:t>
            </a:r>
          </a:p>
          <a:p>
            <a:pPr lvl="1"/>
            <a:r>
              <a:rPr lang="en-US" sz="2600" dirty="0"/>
              <a:t>Covenant – an agreement between God and mankind made through individual persons</a:t>
            </a:r>
          </a:p>
          <a:p>
            <a:pPr lvl="2"/>
            <a:r>
              <a:rPr lang="en-US" sz="2200" dirty="0"/>
              <a:t>Similar to a contract</a:t>
            </a:r>
          </a:p>
          <a:p>
            <a:pPr marL="914400" lvl="2" indent="0">
              <a:buNone/>
            </a:pPr>
            <a:endParaRPr lang="en-US" dirty="0"/>
          </a:p>
        </p:txBody>
      </p:sp>
    </p:spTree>
    <p:extLst>
      <p:ext uri="{BB962C8B-B14F-4D97-AF65-F5344CB8AC3E}">
        <p14:creationId xmlns:p14="http://schemas.microsoft.com/office/powerpoint/2010/main" val="3009601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0F899-FDEC-40DD-B05A-62ED7EDA89C8}"/>
              </a:ext>
            </a:extLst>
          </p:cNvPr>
          <p:cNvSpPr>
            <a:spLocks noGrp="1"/>
          </p:cNvSpPr>
          <p:nvPr>
            <p:ph type="title"/>
          </p:nvPr>
        </p:nvSpPr>
        <p:spPr/>
        <p:txBody>
          <a:bodyPr/>
          <a:lstStyle/>
          <a:p>
            <a:r>
              <a:rPr lang="en-US" dirty="0"/>
              <a:t>covenant</a:t>
            </a:r>
          </a:p>
        </p:txBody>
      </p:sp>
      <p:sp>
        <p:nvSpPr>
          <p:cNvPr id="3" name="Content Placeholder 2">
            <a:extLst>
              <a:ext uri="{FF2B5EF4-FFF2-40B4-BE49-F238E27FC236}">
                <a16:creationId xmlns:a16="http://schemas.microsoft.com/office/drawing/2014/main" id="{B456CF6C-4937-41DC-83AB-6E1470AA522A}"/>
              </a:ext>
            </a:extLst>
          </p:cNvPr>
          <p:cNvSpPr>
            <a:spLocks noGrp="1"/>
          </p:cNvSpPr>
          <p:nvPr>
            <p:ph idx="1"/>
          </p:nvPr>
        </p:nvSpPr>
        <p:spPr/>
        <p:txBody>
          <a:bodyPr>
            <a:normAutofit/>
          </a:bodyPr>
          <a:lstStyle/>
          <a:p>
            <a:r>
              <a:rPr lang="en-US" sz="2400" dirty="0"/>
              <a:t>Similar to, but more than, a contract</a:t>
            </a:r>
          </a:p>
          <a:p>
            <a:r>
              <a:rPr lang="en-US" sz="2400" dirty="0"/>
              <a:t>Covenant: establishes bond of sacred kinship</a:t>
            </a:r>
          </a:p>
          <a:p>
            <a:r>
              <a:rPr lang="en-US" sz="2400" dirty="0"/>
              <a:t>Contract: temporary business agreement meant to last as long as circumstances make it necessary</a:t>
            </a:r>
          </a:p>
          <a:p>
            <a:r>
              <a:rPr lang="en-US" sz="2400" dirty="0"/>
              <a:t>Covenant is meant to last</a:t>
            </a:r>
          </a:p>
          <a:p>
            <a:r>
              <a:rPr lang="en-US" sz="2400" dirty="0"/>
              <a:t>Covenant example: marriage</a:t>
            </a:r>
          </a:p>
        </p:txBody>
      </p:sp>
    </p:spTree>
    <p:extLst>
      <p:ext uri="{BB962C8B-B14F-4D97-AF65-F5344CB8AC3E}">
        <p14:creationId xmlns:p14="http://schemas.microsoft.com/office/powerpoint/2010/main" val="982790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E96CF-C0F1-41CF-AD87-8A50F363E87B}"/>
              </a:ext>
            </a:extLst>
          </p:cNvPr>
          <p:cNvSpPr>
            <a:spLocks noGrp="1"/>
          </p:cNvSpPr>
          <p:nvPr>
            <p:ph type="title"/>
          </p:nvPr>
        </p:nvSpPr>
        <p:spPr/>
        <p:txBody>
          <a:bodyPr/>
          <a:lstStyle/>
          <a:p>
            <a:r>
              <a:rPr lang="en-US" dirty="0"/>
              <a:t>Salvation history</a:t>
            </a:r>
          </a:p>
        </p:txBody>
      </p:sp>
      <p:sp>
        <p:nvSpPr>
          <p:cNvPr id="3" name="Content Placeholder 2">
            <a:extLst>
              <a:ext uri="{FF2B5EF4-FFF2-40B4-BE49-F238E27FC236}">
                <a16:creationId xmlns:a16="http://schemas.microsoft.com/office/drawing/2014/main" id="{EF57125D-D26F-454B-A1F9-BDB83880CEE5}"/>
              </a:ext>
            </a:extLst>
          </p:cNvPr>
          <p:cNvSpPr>
            <a:spLocks noGrp="1"/>
          </p:cNvSpPr>
          <p:nvPr>
            <p:ph idx="1"/>
          </p:nvPr>
        </p:nvSpPr>
        <p:spPr/>
        <p:txBody>
          <a:bodyPr/>
          <a:lstStyle/>
          <a:p>
            <a:r>
              <a:rPr lang="en-US" sz="2400" dirty="0"/>
              <a:t>How we are brought into God’s covenant family</a:t>
            </a:r>
          </a:p>
          <a:p>
            <a:r>
              <a:rPr lang="en-US" sz="2400" dirty="0"/>
              <a:t>7 covenants between God and his people</a:t>
            </a:r>
          </a:p>
          <a:p>
            <a:pPr lvl="1"/>
            <a:r>
              <a:rPr lang="en-US" sz="2000" dirty="0"/>
              <a:t>Made through a mediator and God with all of humanity</a:t>
            </a:r>
          </a:p>
          <a:p>
            <a:pPr lvl="1"/>
            <a:endParaRPr lang="en-US" dirty="0"/>
          </a:p>
        </p:txBody>
      </p:sp>
    </p:spTree>
    <p:extLst>
      <p:ext uri="{BB962C8B-B14F-4D97-AF65-F5344CB8AC3E}">
        <p14:creationId xmlns:p14="http://schemas.microsoft.com/office/powerpoint/2010/main" val="2941111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53E5B-4052-42D0-860D-8FF31838A60E}"/>
              </a:ext>
            </a:extLst>
          </p:cNvPr>
          <p:cNvSpPr>
            <a:spLocks noGrp="1"/>
          </p:cNvSpPr>
          <p:nvPr>
            <p:ph type="title"/>
          </p:nvPr>
        </p:nvSpPr>
        <p:spPr/>
        <p:txBody>
          <a:bodyPr/>
          <a:lstStyle/>
          <a:p>
            <a:r>
              <a:rPr lang="en-US" dirty="0"/>
              <a:t>7 covenants</a:t>
            </a:r>
          </a:p>
        </p:txBody>
      </p:sp>
      <p:sp>
        <p:nvSpPr>
          <p:cNvPr id="3" name="Content Placeholder 2">
            <a:extLst>
              <a:ext uri="{FF2B5EF4-FFF2-40B4-BE49-F238E27FC236}">
                <a16:creationId xmlns:a16="http://schemas.microsoft.com/office/drawing/2014/main" id="{52D0111A-2FDA-4388-9513-21E5195A7DA7}"/>
              </a:ext>
            </a:extLst>
          </p:cNvPr>
          <p:cNvSpPr>
            <a:spLocks noGrp="1"/>
          </p:cNvSpPr>
          <p:nvPr>
            <p:ph idx="1"/>
          </p:nvPr>
        </p:nvSpPr>
        <p:spPr>
          <a:xfrm>
            <a:off x="1451579" y="2015732"/>
            <a:ext cx="9603275" cy="4037749"/>
          </a:xfrm>
        </p:spPr>
        <p:txBody>
          <a:bodyPr>
            <a:normAutofit/>
          </a:bodyPr>
          <a:lstStyle/>
          <a:p>
            <a:pPr marL="457200" indent="-457200">
              <a:buFont typeface="+mj-lt"/>
              <a:buAutoNum type="arabicPeriod"/>
            </a:pPr>
            <a:r>
              <a:rPr lang="en-US" sz="2400" dirty="0"/>
              <a:t>Adam: the one from which all other covenants spring</a:t>
            </a:r>
          </a:p>
          <a:p>
            <a:pPr marL="457200" indent="-457200">
              <a:buFont typeface="+mj-lt"/>
              <a:buAutoNum type="arabicPeriod"/>
            </a:pPr>
            <a:r>
              <a:rPr lang="en-US" sz="2400" dirty="0"/>
              <a:t>With Noah and his household after the flood</a:t>
            </a:r>
          </a:p>
          <a:p>
            <a:pPr marL="457200" indent="-457200">
              <a:buFont typeface="+mj-lt"/>
              <a:buAutoNum type="arabicPeriod"/>
            </a:pPr>
            <a:r>
              <a:rPr lang="en-US" sz="2400" dirty="0"/>
              <a:t>With Abraham and his whole tribe</a:t>
            </a:r>
          </a:p>
          <a:p>
            <a:pPr marL="457200" indent="-457200">
              <a:buFont typeface="+mj-lt"/>
              <a:buAutoNum type="arabicPeriod"/>
            </a:pPr>
            <a:r>
              <a:rPr lang="en-US" sz="2400" dirty="0"/>
              <a:t>With the whole nation of Israel through Moses</a:t>
            </a:r>
          </a:p>
          <a:p>
            <a:pPr marL="457200" indent="-457200">
              <a:buFont typeface="+mj-lt"/>
              <a:buAutoNum type="arabicPeriod"/>
            </a:pPr>
            <a:r>
              <a:rPr lang="en-US" sz="2400" dirty="0"/>
              <a:t>With all nations through David and Solomon</a:t>
            </a:r>
          </a:p>
          <a:p>
            <a:pPr marL="457200" indent="-457200">
              <a:buFont typeface="+mj-lt"/>
              <a:buAutoNum type="arabicPeriod"/>
            </a:pPr>
            <a:r>
              <a:rPr lang="en-US" sz="2400" dirty="0"/>
              <a:t>The New Covenant with all humanity through Jesus Christ</a:t>
            </a:r>
          </a:p>
          <a:p>
            <a:pPr marL="457200" indent="-457200">
              <a:buFont typeface="+mj-lt"/>
              <a:buAutoNum type="arabicPeriod"/>
            </a:pPr>
            <a:r>
              <a:rPr lang="en-US" sz="2400" dirty="0"/>
              <a:t>At the end of time there will be a 7</a:t>
            </a:r>
            <a:r>
              <a:rPr lang="en-US" sz="2400" baseline="30000" dirty="0"/>
              <a:t>th</a:t>
            </a:r>
            <a:r>
              <a:rPr lang="en-US" sz="2400" dirty="0"/>
              <a:t> covenant for all eternity</a:t>
            </a:r>
          </a:p>
          <a:p>
            <a:endParaRPr lang="en-US" dirty="0"/>
          </a:p>
        </p:txBody>
      </p:sp>
    </p:spTree>
    <p:extLst>
      <p:ext uri="{BB962C8B-B14F-4D97-AF65-F5344CB8AC3E}">
        <p14:creationId xmlns:p14="http://schemas.microsoft.com/office/powerpoint/2010/main" val="367484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0C67-EEA1-407E-B2E2-E325B875CEB0}"/>
              </a:ext>
            </a:extLst>
          </p:cNvPr>
          <p:cNvSpPr>
            <a:spLocks noGrp="1"/>
          </p:cNvSpPr>
          <p:nvPr>
            <p:ph type="title"/>
          </p:nvPr>
        </p:nvSpPr>
        <p:spPr/>
        <p:txBody>
          <a:bodyPr/>
          <a:lstStyle/>
          <a:p>
            <a:r>
              <a:rPr lang="en-US" dirty="0"/>
              <a:t>The bible: a time capsule from god</a:t>
            </a:r>
          </a:p>
        </p:txBody>
      </p:sp>
      <p:sp>
        <p:nvSpPr>
          <p:cNvPr id="3" name="Content Placeholder 2">
            <a:extLst>
              <a:ext uri="{FF2B5EF4-FFF2-40B4-BE49-F238E27FC236}">
                <a16:creationId xmlns:a16="http://schemas.microsoft.com/office/drawing/2014/main" id="{09D23CA4-75FF-4B7E-8B05-6777B4C0CB0B}"/>
              </a:ext>
            </a:extLst>
          </p:cNvPr>
          <p:cNvSpPr>
            <a:spLocks noGrp="1"/>
          </p:cNvSpPr>
          <p:nvPr>
            <p:ph idx="1"/>
          </p:nvPr>
        </p:nvSpPr>
        <p:spPr/>
        <p:txBody>
          <a:bodyPr>
            <a:normAutofit/>
          </a:bodyPr>
          <a:lstStyle/>
          <a:p>
            <a:r>
              <a:rPr lang="en-US" dirty="0"/>
              <a:t>2 Timothy 3:10-4:5</a:t>
            </a:r>
          </a:p>
          <a:p>
            <a:r>
              <a:rPr lang="en-US" dirty="0"/>
              <a:t>Bible – Sacred Scripture:</a:t>
            </a:r>
          </a:p>
          <a:p>
            <a:pPr lvl="1"/>
            <a:r>
              <a:rPr lang="en-US" dirty="0"/>
              <a:t>The collection of all canonical (inspired) books.</a:t>
            </a:r>
          </a:p>
          <a:p>
            <a:pPr lvl="1"/>
            <a:r>
              <a:rPr lang="en-US" dirty="0"/>
              <a:t>The inspired and inerrant Word of God.</a:t>
            </a:r>
          </a:p>
          <a:p>
            <a:pPr lvl="2"/>
            <a:r>
              <a:rPr lang="en-US" dirty="0"/>
              <a:t>Inspired: guided by God. From a word meaning “breathed in.” Human writer’s wrote in their own language, but through God’s inspiration they wrote what God intended them to write and nothing more; God – principal author; writer – human collaborator</a:t>
            </a:r>
          </a:p>
          <a:p>
            <a:pPr lvl="2"/>
            <a:r>
              <a:rPr lang="en-US" dirty="0"/>
              <a:t>Inerrant: Making no mistakes or errors; Scripture is inerrant, that is, it teaches the truth, never falsehood</a:t>
            </a:r>
          </a:p>
        </p:txBody>
      </p:sp>
    </p:spTree>
    <p:extLst>
      <p:ext uri="{BB962C8B-B14F-4D97-AF65-F5344CB8AC3E}">
        <p14:creationId xmlns:p14="http://schemas.microsoft.com/office/powerpoint/2010/main" val="3856394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78E80-FE56-49BC-9F2B-CE3D211202FB}"/>
              </a:ext>
            </a:extLst>
          </p:cNvPr>
          <p:cNvSpPr>
            <a:spLocks noGrp="1"/>
          </p:cNvSpPr>
          <p:nvPr>
            <p:ph type="title"/>
          </p:nvPr>
        </p:nvSpPr>
        <p:spPr/>
        <p:txBody>
          <a:bodyPr/>
          <a:lstStyle/>
          <a:p>
            <a:r>
              <a:rPr lang="en-US" dirty="0"/>
              <a:t>The bible: two parts</a:t>
            </a:r>
          </a:p>
        </p:txBody>
      </p:sp>
      <p:sp>
        <p:nvSpPr>
          <p:cNvPr id="3" name="Content Placeholder 2">
            <a:extLst>
              <a:ext uri="{FF2B5EF4-FFF2-40B4-BE49-F238E27FC236}">
                <a16:creationId xmlns:a16="http://schemas.microsoft.com/office/drawing/2014/main" id="{59F08D82-FD97-480F-9D8B-7CBB0196DD29}"/>
              </a:ext>
            </a:extLst>
          </p:cNvPr>
          <p:cNvSpPr>
            <a:spLocks noGrp="1"/>
          </p:cNvSpPr>
          <p:nvPr>
            <p:ph idx="1"/>
          </p:nvPr>
        </p:nvSpPr>
        <p:spPr/>
        <p:txBody>
          <a:bodyPr/>
          <a:lstStyle/>
          <a:p>
            <a:r>
              <a:rPr lang="en-US" dirty="0"/>
              <a:t>Old Testament: made up of books written before the coming of Jesus Christ</a:t>
            </a:r>
          </a:p>
          <a:p>
            <a:r>
              <a:rPr lang="en-US" dirty="0"/>
              <a:t>New Testament: made up of books written after the coming of Jesus Christ</a:t>
            </a:r>
          </a:p>
          <a:p>
            <a:endParaRPr lang="en-US" dirty="0"/>
          </a:p>
          <a:p>
            <a:r>
              <a:rPr lang="en-US" dirty="0"/>
              <a:t>The Bible:</a:t>
            </a:r>
          </a:p>
          <a:p>
            <a:pPr lvl="1"/>
            <a:r>
              <a:rPr lang="en-US" dirty="0"/>
              <a:t>73 books – many books tell </a:t>
            </a:r>
            <a:r>
              <a:rPr lang="en-US" b="1" dirty="0"/>
              <a:t>one</a:t>
            </a:r>
            <a:r>
              <a:rPr lang="en-US" dirty="0"/>
              <a:t> story</a:t>
            </a:r>
          </a:p>
          <a:p>
            <a:pPr lvl="1"/>
            <a:r>
              <a:rPr lang="en-US" dirty="0"/>
              <a:t>How God gives humans the mean to salvation after original sin</a:t>
            </a:r>
          </a:p>
          <a:p>
            <a:pPr lvl="1"/>
            <a:endParaRPr lang="en-US" dirty="0"/>
          </a:p>
        </p:txBody>
      </p:sp>
    </p:spTree>
    <p:extLst>
      <p:ext uri="{BB962C8B-B14F-4D97-AF65-F5344CB8AC3E}">
        <p14:creationId xmlns:p14="http://schemas.microsoft.com/office/powerpoint/2010/main" val="42309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58259-F02A-49AA-9FB5-D334C5590C2D}"/>
              </a:ext>
            </a:extLst>
          </p:cNvPr>
          <p:cNvSpPr>
            <a:spLocks noGrp="1"/>
          </p:cNvSpPr>
          <p:nvPr>
            <p:ph type="title"/>
          </p:nvPr>
        </p:nvSpPr>
        <p:spPr/>
        <p:txBody>
          <a:bodyPr>
            <a:normAutofit/>
          </a:bodyPr>
          <a:lstStyle/>
          <a:p>
            <a:r>
              <a:rPr lang="en-US" sz="2400" dirty="0"/>
              <a:t>Understanding sacred scripture</a:t>
            </a:r>
          </a:p>
        </p:txBody>
      </p:sp>
      <p:sp>
        <p:nvSpPr>
          <p:cNvPr id="3" name="Content Placeholder 2">
            <a:extLst>
              <a:ext uri="{FF2B5EF4-FFF2-40B4-BE49-F238E27FC236}">
                <a16:creationId xmlns:a16="http://schemas.microsoft.com/office/drawing/2014/main" id="{BA5682B1-B796-4113-87F2-E510FCA791E1}"/>
              </a:ext>
            </a:extLst>
          </p:cNvPr>
          <p:cNvSpPr>
            <a:spLocks noGrp="1"/>
          </p:cNvSpPr>
          <p:nvPr>
            <p:ph idx="1"/>
          </p:nvPr>
        </p:nvSpPr>
        <p:spPr>
          <a:xfrm>
            <a:off x="584791" y="1853754"/>
            <a:ext cx="10693347" cy="4459496"/>
          </a:xfrm>
        </p:spPr>
        <p:txBody>
          <a:bodyPr>
            <a:normAutofit fontScale="92500" lnSpcReduction="20000"/>
          </a:bodyPr>
          <a:lstStyle/>
          <a:p>
            <a:r>
              <a:rPr lang="en-US" sz="2800" dirty="0"/>
              <a:t>Sacred Scripture is literature.</a:t>
            </a:r>
          </a:p>
          <a:p>
            <a:pPr lvl="1"/>
            <a:r>
              <a:rPr lang="en-US" sz="2400" dirty="0"/>
              <a:t>Human authors so that we can understand</a:t>
            </a:r>
          </a:p>
          <a:p>
            <a:pPr lvl="1"/>
            <a:r>
              <a:rPr lang="en-US" sz="2400" dirty="0"/>
              <a:t>Stories, poems, dialogues, figurative language, etc.</a:t>
            </a:r>
          </a:p>
          <a:p>
            <a:pPr lvl="1"/>
            <a:r>
              <a:rPr lang="en-US" sz="2400" dirty="0"/>
              <a:t>Many authors</a:t>
            </a:r>
          </a:p>
          <a:p>
            <a:pPr lvl="2"/>
            <a:r>
              <a:rPr lang="en-US" sz="1800" dirty="0"/>
              <a:t>Different time periods</a:t>
            </a:r>
          </a:p>
          <a:p>
            <a:pPr lvl="2"/>
            <a:r>
              <a:rPr lang="en-US" sz="1800" dirty="0"/>
              <a:t>Different personalities/writing styles</a:t>
            </a:r>
          </a:p>
          <a:p>
            <a:pPr lvl="2"/>
            <a:r>
              <a:rPr lang="en-US" sz="1800" dirty="0"/>
              <a:t>How did the authors at this time see the world?</a:t>
            </a:r>
          </a:p>
          <a:p>
            <a:pPr lvl="2"/>
            <a:endParaRPr lang="en-US" sz="1800" dirty="0"/>
          </a:p>
          <a:p>
            <a:pPr marL="457200" lvl="1" indent="0">
              <a:buNone/>
            </a:pPr>
            <a:r>
              <a:rPr lang="en-US" sz="2400" dirty="0"/>
              <a:t>“In Sacred Scripture, God speaks to man in a human way.  To man in a human way.  To interpret Scripture correctly, the reader must be attentive to what the human authors truly wanted to affirm and to what God wanted to reveal to us by their words.” (CCC 109)</a:t>
            </a:r>
          </a:p>
        </p:txBody>
      </p:sp>
    </p:spTree>
    <p:extLst>
      <p:ext uri="{BB962C8B-B14F-4D97-AF65-F5344CB8AC3E}">
        <p14:creationId xmlns:p14="http://schemas.microsoft.com/office/powerpoint/2010/main" val="3315635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1A893-8186-4796-8215-2194EE972463}"/>
              </a:ext>
            </a:extLst>
          </p:cNvPr>
          <p:cNvSpPr>
            <a:spLocks noGrp="1"/>
          </p:cNvSpPr>
          <p:nvPr>
            <p:ph type="title"/>
          </p:nvPr>
        </p:nvSpPr>
        <p:spPr/>
        <p:txBody>
          <a:bodyPr/>
          <a:lstStyle/>
          <a:p>
            <a:r>
              <a:rPr lang="en-US" dirty="0"/>
              <a:t>Scripture and tradition</a:t>
            </a:r>
          </a:p>
        </p:txBody>
      </p:sp>
      <p:sp>
        <p:nvSpPr>
          <p:cNvPr id="3" name="Content Placeholder 2">
            <a:extLst>
              <a:ext uri="{FF2B5EF4-FFF2-40B4-BE49-F238E27FC236}">
                <a16:creationId xmlns:a16="http://schemas.microsoft.com/office/drawing/2014/main" id="{3A5DD93B-CF4C-4E4D-AD78-1420C26BBB42}"/>
              </a:ext>
            </a:extLst>
          </p:cNvPr>
          <p:cNvSpPr>
            <a:spLocks noGrp="1"/>
          </p:cNvSpPr>
          <p:nvPr>
            <p:ph idx="1"/>
          </p:nvPr>
        </p:nvSpPr>
        <p:spPr/>
        <p:txBody>
          <a:bodyPr>
            <a:normAutofit/>
          </a:bodyPr>
          <a:lstStyle/>
          <a:p>
            <a:r>
              <a:rPr lang="en-US" dirty="0"/>
              <a:t>Scripture: inspired and inerrant Word of God</a:t>
            </a:r>
          </a:p>
          <a:p>
            <a:r>
              <a:rPr lang="en-US" dirty="0"/>
              <a:t>Tradition: the living transmission of the message of the Gospel in the Church</a:t>
            </a:r>
          </a:p>
          <a:p>
            <a:pPr lvl="1"/>
            <a:endParaRPr lang="en-US" dirty="0"/>
          </a:p>
          <a:p>
            <a:pPr lvl="1"/>
            <a:r>
              <a:rPr lang="en-US" dirty="0"/>
              <a:t>“Sacred Tradition and Sacred Scripture, then, are bound closely together, and communicate one with the other.  For both of them, flowing out from the same divine well-spring come together in some fashion to form one thing, and move towards the same goal.” (CCC 80)</a:t>
            </a:r>
          </a:p>
        </p:txBody>
      </p:sp>
    </p:spTree>
    <p:extLst>
      <p:ext uri="{BB962C8B-B14F-4D97-AF65-F5344CB8AC3E}">
        <p14:creationId xmlns:p14="http://schemas.microsoft.com/office/powerpoint/2010/main" val="3055508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13CFD-D411-4BE8-BA06-4D736A292941}"/>
              </a:ext>
            </a:extLst>
          </p:cNvPr>
          <p:cNvSpPr>
            <a:spLocks noGrp="1"/>
          </p:cNvSpPr>
          <p:nvPr>
            <p:ph type="title"/>
          </p:nvPr>
        </p:nvSpPr>
        <p:spPr/>
        <p:txBody>
          <a:bodyPr/>
          <a:lstStyle/>
          <a:p>
            <a:r>
              <a:rPr lang="en-US" dirty="0"/>
              <a:t>Tradition</a:t>
            </a:r>
          </a:p>
        </p:txBody>
      </p:sp>
      <p:sp>
        <p:nvSpPr>
          <p:cNvPr id="3" name="Content Placeholder 2">
            <a:extLst>
              <a:ext uri="{FF2B5EF4-FFF2-40B4-BE49-F238E27FC236}">
                <a16:creationId xmlns:a16="http://schemas.microsoft.com/office/drawing/2014/main" id="{8CCF782A-FD1F-48C4-97BB-48BB3AB65C0F}"/>
              </a:ext>
            </a:extLst>
          </p:cNvPr>
          <p:cNvSpPr>
            <a:spLocks noGrp="1"/>
          </p:cNvSpPr>
          <p:nvPr>
            <p:ph idx="1"/>
          </p:nvPr>
        </p:nvSpPr>
        <p:spPr>
          <a:xfrm>
            <a:off x="666751" y="1853754"/>
            <a:ext cx="10388104" cy="4461321"/>
          </a:xfrm>
        </p:spPr>
        <p:txBody>
          <a:bodyPr>
            <a:normAutofit fontScale="92500" lnSpcReduction="10000"/>
          </a:bodyPr>
          <a:lstStyle/>
          <a:p>
            <a:pPr marL="457200" lvl="1" indent="0">
              <a:buNone/>
            </a:pPr>
            <a:r>
              <a:rPr lang="en-US" sz="2800" dirty="0"/>
              <a:t>Tradition vs. tradition:</a:t>
            </a:r>
          </a:p>
          <a:p>
            <a:pPr lvl="2"/>
            <a:r>
              <a:rPr lang="en-US" sz="2400" dirty="0"/>
              <a:t>Tradition: preserves doctrines first taught by Jesus to the apostles and later passed down to us through the apostles’ successors, the bishops; cannot be changed</a:t>
            </a:r>
          </a:p>
          <a:p>
            <a:pPr lvl="3"/>
            <a:r>
              <a:rPr lang="en-US" sz="2000" dirty="0"/>
              <a:t>Doctrine: all church teachings that must be followed/believed in matter of faith</a:t>
            </a:r>
          </a:p>
          <a:p>
            <a:pPr lvl="3"/>
            <a:r>
              <a:rPr lang="en-US" sz="2000" dirty="0"/>
              <a:t>Ex: Jesus is Lord, Jesus is true God and true man, the Trinity, the Eucharist – body, blood, soul and divinity</a:t>
            </a:r>
          </a:p>
          <a:p>
            <a:pPr lvl="2"/>
            <a:r>
              <a:rPr lang="en-US" sz="2400" dirty="0"/>
              <a:t>tradition: the transmission of customs or beliefs from generation to generation, or the fact of being passed on in this way; can be changed</a:t>
            </a:r>
          </a:p>
          <a:p>
            <a:pPr lvl="3"/>
            <a:r>
              <a:rPr lang="en-US" sz="2000" dirty="0"/>
              <a:t>Ex: not eating meat on Fridays in lent, receiving the Eucharist in your hand vs. mouth, saying mass in Latin</a:t>
            </a:r>
          </a:p>
          <a:p>
            <a:endParaRPr lang="en-US" dirty="0"/>
          </a:p>
        </p:txBody>
      </p:sp>
    </p:spTree>
    <p:extLst>
      <p:ext uri="{BB962C8B-B14F-4D97-AF65-F5344CB8AC3E}">
        <p14:creationId xmlns:p14="http://schemas.microsoft.com/office/powerpoint/2010/main" val="2137842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2EB98-471B-4385-A724-EE8ED75B89CA}"/>
              </a:ext>
            </a:extLst>
          </p:cNvPr>
          <p:cNvSpPr>
            <a:spLocks noGrp="1"/>
          </p:cNvSpPr>
          <p:nvPr>
            <p:ph type="title"/>
          </p:nvPr>
        </p:nvSpPr>
        <p:spPr>
          <a:xfrm>
            <a:off x="1451579" y="623544"/>
            <a:ext cx="9603275" cy="1049235"/>
          </a:xfrm>
        </p:spPr>
        <p:txBody>
          <a:bodyPr/>
          <a:lstStyle/>
          <a:p>
            <a:r>
              <a:rPr lang="en-US" dirty="0"/>
              <a:t>How do we interpret sacred scripture and sacred tradition?</a:t>
            </a:r>
          </a:p>
        </p:txBody>
      </p:sp>
      <p:sp>
        <p:nvSpPr>
          <p:cNvPr id="3" name="Content Placeholder 2">
            <a:extLst>
              <a:ext uri="{FF2B5EF4-FFF2-40B4-BE49-F238E27FC236}">
                <a16:creationId xmlns:a16="http://schemas.microsoft.com/office/drawing/2014/main" id="{43D893F0-B0D2-4B4F-82AD-DB29089AD9A1}"/>
              </a:ext>
            </a:extLst>
          </p:cNvPr>
          <p:cNvSpPr>
            <a:spLocks noGrp="1"/>
          </p:cNvSpPr>
          <p:nvPr>
            <p:ph idx="1"/>
          </p:nvPr>
        </p:nvSpPr>
        <p:spPr>
          <a:xfrm>
            <a:off x="800100" y="1857375"/>
            <a:ext cx="10896599" cy="4448175"/>
          </a:xfrm>
        </p:spPr>
        <p:txBody>
          <a:bodyPr>
            <a:normAutofit/>
          </a:bodyPr>
          <a:lstStyle/>
          <a:p>
            <a:r>
              <a:rPr lang="en-US" sz="2800" dirty="0"/>
              <a:t>Interpretation expressed in the infallible teaching of the Church, the </a:t>
            </a:r>
            <a:r>
              <a:rPr lang="en-US" sz="2800" dirty="0" err="1"/>
              <a:t>Magesterium</a:t>
            </a:r>
            <a:endParaRPr lang="en-US" sz="2800" dirty="0"/>
          </a:p>
          <a:p>
            <a:pPr lvl="1"/>
            <a:r>
              <a:rPr lang="en-US" sz="2000" dirty="0"/>
              <a:t>Infallible: incapable of failing; because of divine help, the Church cannot teach error in matters of faith</a:t>
            </a:r>
          </a:p>
          <a:p>
            <a:pPr lvl="1"/>
            <a:r>
              <a:rPr lang="en-US" sz="2000" dirty="0" err="1"/>
              <a:t>Magesterium</a:t>
            </a:r>
            <a:r>
              <a:rPr lang="en-US" sz="2000" dirty="0"/>
              <a:t>: the teaching authority of the Church which, guided by the Holy Spirit, interprets Scripture and Tradition</a:t>
            </a:r>
          </a:p>
          <a:p>
            <a:pPr lvl="2"/>
            <a:r>
              <a:rPr lang="en-US" sz="1800" dirty="0"/>
              <a:t>Made up of the pope and bishops through apostolic succession</a:t>
            </a:r>
          </a:p>
          <a:p>
            <a:pPr lvl="2"/>
            <a:endParaRPr lang="en-US" sz="1800" dirty="0"/>
          </a:p>
          <a:p>
            <a:pPr lvl="1"/>
            <a:r>
              <a:rPr lang="en-US" sz="2000" dirty="0"/>
              <a:t>“The Christian faith is not a ‘religion of the book.’” (CCC 108) It is a religion of the Word of God, and the Word of God – Jesus Christ – is still living today and will live forever.</a:t>
            </a:r>
          </a:p>
        </p:txBody>
      </p:sp>
    </p:spTree>
    <p:extLst>
      <p:ext uri="{BB962C8B-B14F-4D97-AF65-F5344CB8AC3E}">
        <p14:creationId xmlns:p14="http://schemas.microsoft.com/office/powerpoint/2010/main" val="1935321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8A7BA-73A8-412B-AC37-2FA28FD3183B}"/>
              </a:ext>
            </a:extLst>
          </p:cNvPr>
          <p:cNvSpPr>
            <a:spLocks noGrp="1"/>
          </p:cNvSpPr>
          <p:nvPr>
            <p:ph type="title"/>
          </p:nvPr>
        </p:nvSpPr>
        <p:spPr/>
        <p:txBody>
          <a:bodyPr/>
          <a:lstStyle/>
          <a:p>
            <a:r>
              <a:rPr lang="en-US" dirty="0"/>
              <a:t>Sacred Scripture and sacred tradition</a:t>
            </a:r>
          </a:p>
        </p:txBody>
      </p:sp>
      <p:sp>
        <p:nvSpPr>
          <p:cNvPr id="3" name="Content Placeholder 2">
            <a:extLst>
              <a:ext uri="{FF2B5EF4-FFF2-40B4-BE49-F238E27FC236}">
                <a16:creationId xmlns:a16="http://schemas.microsoft.com/office/drawing/2014/main" id="{4B575050-281D-4BEA-8B3A-3913E3CEFF02}"/>
              </a:ext>
            </a:extLst>
          </p:cNvPr>
          <p:cNvSpPr>
            <a:spLocks noGrp="1"/>
          </p:cNvSpPr>
          <p:nvPr>
            <p:ph idx="1"/>
          </p:nvPr>
        </p:nvSpPr>
        <p:spPr/>
        <p:txBody>
          <a:bodyPr>
            <a:normAutofit/>
          </a:bodyPr>
          <a:lstStyle/>
          <a:p>
            <a:r>
              <a:rPr lang="en-US" sz="2400" dirty="0"/>
              <a:t>“Ignorance of Scripture is ignorance of Christ.” – St. Jerome</a:t>
            </a:r>
          </a:p>
          <a:p>
            <a:r>
              <a:rPr lang="en-US" sz="2400" dirty="0"/>
              <a:t>To get to know God we must understand how God prepared his people for the coming of Jesus</a:t>
            </a:r>
          </a:p>
          <a:p>
            <a:r>
              <a:rPr lang="en-US" sz="2400" dirty="0"/>
              <a:t>Studying and meditating on the Bible is the only way to get to know what Jesus is like</a:t>
            </a:r>
          </a:p>
        </p:txBody>
      </p:sp>
    </p:spTree>
    <p:extLst>
      <p:ext uri="{BB962C8B-B14F-4D97-AF65-F5344CB8AC3E}">
        <p14:creationId xmlns:p14="http://schemas.microsoft.com/office/powerpoint/2010/main" val="515247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D6BB4-A3F3-46BF-B1DB-A7D67AD69C84}"/>
              </a:ext>
            </a:extLst>
          </p:cNvPr>
          <p:cNvSpPr>
            <a:spLocks noGrp="1"/>
          </p:cNvSpPr>
          <p:nvPr>
            <p:ph type="title"/>
          </p:nvPr>
        </p:nvSpPr>
        <p:spPr/>
        <p:txBody>
          <a:bodyPr/>
          <a:lstStyle/>
          <a:p>
            <a:r>
              <a:rPr lang="en-US" dirty="0"/>
              <a:t>The bible is religious</a:t>
            </a:r>
          </a:p>
        </p:txBody>
      </p:sp>
      <p:sp>
        <p:nvSpPr>
          <p:cNvPr id="3" name="Content Placeholder 2">
            <a:extLst>
              <a:ext uri="{FF2B5EF4-FFF2-40B4-BE49-F238E27FC236}">
                <a16:creationId xmlns:a16="http://schemas.microsoft.com/office/drawing/2014/main" id="{2E908CE4-C189-4E31-B4AB-A63580940115}"/>
              </a:ext>
            </a:extLst>
          </p:cNvPr>
          <p:cNvSpPr>
            <a:spLocks noGrp="1"/>
          </p:cNvSpPr>
          <p:nvPr>
            <p:ph idx="1"/>
          </p:nvPr>
        </p:nvSpPr>
        <p:spPr>
          <a:xfrm>
            <a:off x="1175354" y="1916063"/>
            <a:ext cx="10597546" cy="4137418"/>
          </a:xfrm>
        </p:spPr>
        <p:txBody>
          <a:bodyPr>
            <a:normAutofit fontScale="85000" lnSpcReduction="20000"/>
          </a:bodyPr>
          <a:lstStyle/>
          <a:p>
            <a:r>
              <a:rPr lang="en-US" sz="2600" dirty="0"/>
              <a:t>Sacred authors see everything in light of religion</a:t>
            </a:r>
          </a:p>
          <a:p>
            <a:r>
              <a:rPr lang="en-US" sz="2600" dirty="0"/>
              <a:t>God sees the whole truth, Bible history is the only objective history</a:t>
            </a:r>
          </a:p>
          <a:p>
            <a:r>
              <a:rPr lang="en-US" sz="2600" dirty="0"/>
              <a:t>Bible history is salvation history</a:t>
            </a:r>
          </a:p>
          <a:p>
            <a:r>
              <a:rPr lang="en-US" sz="2600" dirty="0"/>
              <a:t>Literal vs. Spiritual senses</a:t>
            </a:r>
          </a:p>
          <a:p>
            <a:pPr lvl="1"/>
            <a:r>
              <a:rPr lang="en-US" sz="2300" dirty="0"/>
              <a:t>Literal sense: what authors intended to express; historical and linguistic analysis, sheds light on processes which gave rise to biblical texts</a:t>
            </a:r>
          </a:p>
          <a:p>
            <a:pPr lvl="1"/>
            <a:r>
              <a:rPr lang="en-US" sz="2300" dirty="0"/>
              <a:t>Spiritual sense: meaning when read under the influence of the Holy Spirit in light of the mystery of Christ</a:t>
            </a:r>
          </a:p>
          <a:p>
            <a:r>
              <a:rPr lang="en-US" sz="2600" dirty="0"/>
              <a:t>No contradiction between the two senses of Scripture</a:t>
            </a:r>
          </a:p>
          <a:p>
            <a:pPr lvl="1"/>
            <a:r>
              <a:rPr lang="en-US" sz="2300" dirty="0"/>
              <a:t>Scholarship w/ faith is needed to grasp religious meaning of Scripture</a:t>
            </a:r>
          </a:p>
          <a:p>
            <a:endParaRPr lang="en-US" sz="2600" dirty="0"/>
          </a:p>
          <a:p>
            <a:endParaRPr lang="en-US" dirty="0"/>
          </a:p>
        </p:txBody>
      </p:sp>
    </p:spTree>
    <p:extLst>
      <p:ext uri="{BB962C8B-B14F-4D97-AF65-F5344CB8AC3E}">
        <p14:creationId xmlns:p14="http://schemas.microsoft.com/office/powerpoint/2010/main" val="36802928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10192</TotalTime>
  <Words>1076</Words>
  <Application>Microsoft Office PowerPoint</Application>
  <PresentationFormat>Widescreen</PresentationFormat>
  <Paragraphs>97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Old tESTAMENT</vt:lpstr>
      <vt:lpstr>The bible: a time capsule from god</vt:lpstr>
      <vt:lpstr>The bible: two parts</vt:lpstr>
      <vt:lpstr>Understanding sacred scripture</vt:lpstr>
      <vt:lpstr>Scripture and tradition</vt:lpstr>
      <vt:lpstr>Tradition</vt:lpstr>
      <vt:lpstr>How do we interpret sacred scripture and sacred tradition?</vt:lpstr>
      <vt:lpstr>Sacred Scripture and sacred tradition</vt:lpstr>
      <vt:lpstr>The bible is religious</vt:lpstr>
      <vt:lpstr>The bible is religious</vt:lpstr>
      <vt:lpstr>The bible is religous</vt:lpstr>
      <vt:lpstr>What is “salvation history”?</vt:lpstr>
      <vt:lpstr>covenant</vt:lpstr>
      <vt:lpstr>Salvation history</vt:lpstr>
      <vt:lpstr>7 covenants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tESTAMENT</dc:title>
  <dc:creator>Rachel Potopa</dc:creator>
  <cp:lastModifiedBy>Rachel Potopa</cp:lastModifiedBy>
  <cp:revision>28</cp:revision>
  <dcterms:created xsi:type="dcterms:W3CDTF">2018-08-29T12:16:39Z</dcterms:created>
  <dcterms:modified xsi:type="dcterms:W3CDTF">2018-09-05T14:09:33Z</dcterms:modified>
</cp:coreProperties>
</file>