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showGuides="1">
      <p:cViewPr varScale="1">
        <p:scale>
          <a:sx n="85" d="100"/>
          <a:sy n="85" d="100"/>
        </p:scale>
        <p:origin x="774" y="96"/>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B557B4-0CD6-4508-8B6A-5670DF31D79A}" type="datetimeFigureOut">
              <a:rPr lang="en-US" smtClean="0"/>
              <a:t>10/8/2018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729F3C-4BF2-4931-BA67-0F8F264817BE}" type="slidenum">
              <a:rPr lang="en-US" smtClean="0"/>
              <a:t>‹#›</a:t>
            </a:fld>
            <a:endParaRPr lang="en-US"/>
          </a:p>
        </p:txBody>
      </p:sp>
    </p:spTree>
    <p:extLst>
      <p:ext uri="{BB962C8B-B14F-4D97-AF65-F5344CB8AC3E}">
        <p14:creationId xmlns:p14="http://schemas.microsoft.com/office/powerpoint/2010/main" val="121997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God stopped after the sixth day when he created creatures including humans, we would only be creatures or slaves and private property of God</a:t>
            </a:r>
          </a:p>
          <a:p>
            <a:r>
              <a:rPr lang="en-US" dirty="0"/>
              <a:t>Remember the image we drew of creation? The Sabbath rest crowns creation as a roof crowns a temple</a:t>
            </a:r>
          </a:p>
        </p:txBody>
      </p:sp>
      <p:sp>
        <p:nvSpPr>
          <p:cNvPr id="4" name="Slide Number Placeholder 3"/>
          <p:cNvSpPr>
            <a:spLocks noGrp="1"/>
          </p:cNvSpPr>
          <p:nvPr>
            <p:ph type="sldNum" sz="quarter" idx="10"/>
          </p:nvPr>
        </p:nvSpPr>
        <p:spPr/>
        <p:txBody>
          <a:bodyPr/>
          <a:lstStyle/>
          <a:p>
            <a:fld id="{81729F3C-4BF2-4931-BA67-0F8F264817BE}" type="slidenum">
              <a:rPr lang="en-US" smtClean="0"/>
              <a:t>2</a:t>
            </a:fld>
            <a:endParaRPr lang="en-US"/>
          </a:p>
        </p:txBody>
      </p:sp>
    </p:spTree>
    <p:extLst>
      <p:ext uri="{BB962C8B-B14F-4D97-AF65-F5344CB8AC3E}">
        <p14:creationId xmlns:p14="http://schemas.microsoft.com/office/powerpoint/2010/main" val="246694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729F3C-4BF2-4931-BA67-0F8F264817BE}" type="slidenum">
              <a:rPr lang="en-US" smtClean="0"/>
              <a:t>4</a:t>
            </a:fld>
            <a:endParaRPr lang="en-US"/>
          </a:p>
        </p:txBody>
      </p:sp>
    </p:spTree>
    <p:extLst>
      <p:ext uri="{BB962C8B-B14F-4D97-AF65-F5344CB8AC3E}">
        <p14:creationId xmlns:p14="http://schemas.microsoft.com/office/powerpoint/2010/main" val="251106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time is made up of moments that for us either have already passed or have not come yet</a:t>
            </a:r>
          </a:p>
        </p:txBody>
      </p:sp>
      <p:sp>
        <p:nvSpPr>
          <p:cNvPr id="4" name="Slide Number Placeholder 3"/>
          <p:cNvSpPr>
            <a:spLocks noGrp="1"/>
          </p:cNvSpPr>
          <p:nvPr>
            <p:ph type="sldNum" sz="quarter" idx="10"/>
          </p:nvPr>
        </p:nvSpPr>
        <p:spPr/>
        <p:txBody>
          <a:bodyPr/>
          <a:lstStyle/>
          <a:p>
            <a:fld id="{81729F3C-4BF2-4931-BA67-0F8F264817BE}" type="slidenum">
              <a:rPr lang="en-US" smtClean="0"/>
              <a:t>5</a:t>
            </a:fld>
            <a:endParaRPr lang="en-US"/>
          </a:p>
        </p:txBody>
      </p:sp>
    </p:spTree>
    <p:extLst>
      <p:ext uri="{BB962C8B-B14F-4D97-AF65-F5344CB8AC3E}">
        <p14:creationId xmlns:p14="http://schemas.microsoft.com/office/powerpoint/2010/main" val="3171752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he already knows the answers to these questions!</a:t>
            </a:r>
          </a:p>
          <a:p>
            <a:r>
              <a:rPr lang="en-US" dirty="0"/>
              <a:t>God is giving Adam and Eve a chance to come to him and confess their sins!</a:t>
            </a:r>
          </a:p>
          <a:p>
            <a:r>
              <a:rPr lang="en-US" dirty="0"/>
              <a:t>Continue to hide and make excuses</a:t>
            </a:r>
          </a:p>
          <a:p>
            <a:r>
              <a:rPr lang="en-US" dirty="0"/>
              <a:t>	- Adam blaming Eve</a:t>
            </a:r>
          </a:p>
          <a:p>
            <a:r>
              <a:rPr lang="en-US" dirty="0"/>
              <a:t>	-Adam blaming God</a:t>
            </a:r>
          </a:p>
          <a:p>
            <a:r>
              <a:rPr lang="en-US" dirty="0"/>
              <a:t>	-Eve blames the serpent</a:t>
            </a:r>
          </a:p>
        </p:txBody>
      </p:sp>
      <p:sp>
        <p:nvSpPr>
          <p:cNvPr id="4" name="Slide Number Placeholder 3"/>
          <p:cNvSpPr>
            <a:spLocks noGrp="1"/>
          </p:cNvSpPr>
          <p:nvPr>
            <p:ph type="sldNum" sz="quarter" idx="10"/>
          </p:nvPr>
        </p:nvSpPr>
        <p:spPr/>
        <p:txBody>
          <a:bodyPr/>
          <a:lstStyle/>
          <a:p>
            <a:fld id="{81729F3C-4BF2-4931-BA67-0F8F264817BE}" type="slidenum">
              <a:rPr lang="en-US" smtClean="0"/>
              <a:t>14</a:t>
            </a:fld>
            <a:endParaRPr lang="en-US"/>
          </a:p>
        </p:txBody>
      </p:sp>
    </p:spTree>
    <p:extLst>
      <p:ext uri="{BB962C8B-B14F-4D97-AF65-F5344CB8AC3E}">
        <p14:creationId xmlns:p14="http://schemas.microsoft.com/office/powerpoint/2010/main" val="741369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he already knows the answers to these questions!</a:t>
            </a:r>
          </a:p>
          <a:p>
            <a:r>
              <a:rPr lang="en-US" dirty="0"/>
              <a:t>God is giving Adam and Eve a chance to come to him and confess their sins!</a:t>
            </a:r>
          </a:p>
          <a:p>
            <a:r>
              <a:rPr lang="en-US" dirty="0"/>
              <a:t>Continue to hide and make excuses</a:t>
            </a:r>
          </a:p>
          <a:p>
            <a:r>
              <a:rPr lang="en-US" dirty="0"/>
              <a:t>	- Adam blaming Eve</a:t>
            </a:r>
          </a:p>
          <a:p>
            <a:r>
              <a:rPr lang="en-US" dirty="0"/>
              <a:t>	-Adam blaming God</a:t>
            </a:r>
          </a:p>
          <a:p>
            <a:r>
              <a:rPr lang="en-US" dirty="0"/>
              <a:t>	-Eve blames the serpent</a:t>
            </a:r>
          </a:p>
        </p:txBody>
      </p:sp>
      <p:sp>
        <p:nvSpPr>
          <p:cNvPr id="4" name="Slide Number Placeholder 3"/>
          <p:cNvSpPr>
            <a:spLocks noGrp="1"/>
          </p:cNvSpPr>
          <p:nvPr>
            <p:ph type="sldNum" sz="quarter" idx="10"/>
          </p:nvPr>
        </p:nvSpPr>
        <p:spPr/>
        <p:txBody>
          <a:bodyPr/>
          <a:lstStyle/>
          <a:p>
            <a:fld id="{81729F3C-4BF2-4931-BA67-0F8F264817BE}" type="slidenum">
              <a:rPr lang="en-US" smtClean="0"/>
              <a:t>15</a:t>
            </a:fld>
            <a:endParaRPr lang="en-US"/>
          </a:p>
        </p:txBody>
      </p:sp>
    </p:spTree>
    <p:extLst>
      <p:ext uri="{BB962C8B-B14F-4D97-AF65-F5344CB8AC3E}">
        <p14:creationId xmlns:p14="http://schemas.microsoft.com/office/powerpoint/2010/main" val="826839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he already knows the answers to these questions!</a:t>
            </a:r>
          </a:p>
          <a:p>
            <a:r>
              <a:rPr lang="en-US" dirty="0"/>
              <a:t>God is giving Adam and Eve a chance to come to him and confess their sins!</a:t>
            </a:r>
          </a:p>
          <a:p>
            <a:r>
              <a:rPr lang="en-US" dirty="0"/>
              <a:t>Continue to hide and make excuses</a:t>
            </a:r>
          </a:p>
          <a:p>
            <a:r>
              <a:rPr lang="en-US" dirty="0"/>
              <a:t>	- Adam blaming Eve</a:t>
            </a:r>
          </a:p>
          <a:p>
            <a:r>
              <a:rPr lang="en-US" dirty="0"/>
              <a:t>	-Adam blaming God</a:t>
            </a:r>
          </a:p>
          <a:p>
            <a:r>
              <a:rPr lang="en-US" dirty="0"/>
              <a:t>	-Eve blames the serpent</a:t>
            </a:r>
          </a:p>
        </p:txBody>
      </p:sp>
      <p:sp>
        <p:nvSpPr>
          <p:cNvPr id="4" name="Slide Number Placeholder 3"/>
          <p:cNvSpPr>
            <a:spLocks noGrp="1"/>
          </p:cNvSpPr>
          <p:nvPr>
            <p:ph type="sldNum" sz="quarter" idx="10"/>
          </p:nvPr>
        </p:nvSpPr>
        <p:spPr/>
        <p:txBody>
          <a:bodyPr/>
          <a:lstStyle/>
          <a:p>
            <a:fld id="{81729F3C-4BF2-4931-BA67-0F8F264817BE}" type="slidenum">
              <a:rPr lang="en-US" smtClean="0"/>
              <a:t>16</a:t>
            </a:fld>
            <a:endParaRPr lang="en-US"/>
          </a:p>
        </p:txBody>
      </p:sp>
    </p:spTree>
    <p:extLst>
      <p:ext uri="{BB962C8B-B14F-4D97-AF65-F5344CB8AC3E}">
        <p14:creationId xmlns:p14="http://schemas.microsoft.com/office/powerpoint/2010/main" val="2769798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cannot escape his love</a:t>
            </a:r>
          </a:p>
          <a:p>
            <a:r>
              <a:rPr lang="en-US" dirty="0"/>
              <a:t>	-we simply seal ourselves off from it so we cannot enjoy it</a:t>
            </a:r>
          </a:p>
          <a:p>
            <a:r>
              <a:rPr lang="en-US" dirty="0"/>
              <a:t>	- we only feel burned by his love until we open ourselves up to it again</a:t>
            </a:r>
          </a:p>
          <a:p>
            <a:endParaRPr lang="en-US" dirty="0"/>
          </a:p>
        </p:txBody>
      </p:sp>
      <p:sp>
        <p:nvSpPr>
          <p:cNvPr id="4" name="Slide Number Placeholder 3"/>
          <p:cNvSpPr>
            <a:spLocks noGrp="1"/>
          </p:cNvSpPr>
          <p:nvPr>
            <p:ph type="sldNum" sz="quarter" idx="10"/>
          </p:nvPr>
        </p:nvSpPr>
        <p:spPr/>
        <p:txBody>
          <a:bodyPr/>
          <a:lstStyle/>
          <a:p>
            <a:fld id="{81729F3C-4BF2-4931-BA67-0F8F264817BE}" type="slidenum">
              <a:rPr lang="en-US" smtClean="0"/>
              <a:t>18</a:t>
            </a:fld>
            <a:endParaRPr lang="en-US"/>
          </a:p>
        </p:txBody>
      </p:sp>
    </p:spTree>
    <p:extLst>
      <p:ext uri="{BB962C8B-B14F-4D97-AF65-F5344CB8AC3E}">
        <p14:creationId xmlns:p14="http://schemas.microsoft.com/office/powerpoint/2010/main" val="3632443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10/8/2018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9F9F7-8BBC-4C8C-A9BA-060E5C3ED0BE}"/>
              </a:ext>
            </a:extLst>
          </p:cNvPr>
          <p:cNvSpPr>
            <a:spLocks noGrp="1"/>
          </p:cNvSpPr>
          <p:nvPr>
            <p:ph type="ctrTitle"/>
          </p:nvPr>
        </p:nvSpPr>
        <p:spPr/>
        <p:txBody>
          <a:bodyPr>
            <a:normAutofit fontScale="90000"/>
          </a:bodyPr>
          <a:lstStyle/>
          <a:p>
            <a:r>
              <a:rPr lang="en-US" dirty="0"/>
              <a:t>More on Creation &amp; Adam and Eve</a:t>
            </a:r>
          </a:p>
        </p:txBody>
      </p:sp>
    </p:spTree>
    <p:extLst>
      <p:ext uri="{BB962C8B-B14F-4D97-AF65-F5344CB8AC3E}">
        <p14:creationId xmlns:p14="http://schemas.microsoft.com/office/powerpoint/2010/main" val="3723886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5C4F-CC59-4B91-A37F-D3CAD42749E3}"/>
              </a:ext>
            </a:extLst>
          </p:cNvPr>
          <p:cNvSpPr>
            <a:spLocks noGrp="1"/>
          </p:cNvSpPr>
          <p:nvPr>
            <p:ph type="title"/>
          </p:nvPr>
        </p:nvSpPr>
        <p:spPr>
          <a:xfrm>
            <a:off x="1399822" y="808056"/>
            <a:ext cx="9170318" cy="1077229"/>
          </a:xfrm>
        </p:spPr>
        <p:txBody>
          <a:bodyPr/>
          <a:lstStyle/>
          <a:p>
            <a:r>
              <a:rPr lang="en-US" dirty="0"/>
              <a:t>The Marriage Covenant</a:t>
            </a:r>
          </a:p>
        </p:txBody>
      </p:sp>
      <p:sp>
        <p:nvSpPr>
          <p:cNvPr id="4" name="TextBox 3">
            <a:extLst>
              <a:ext uri="{FF2B5EF4-FFF2-40B4-BE49-F238E27FC236}">
                <a16:creationId xmlns:a16="http://schemas.microsoft.com/office/drawing/2014/main" id="{AA1CBC2D-0D53-4822-9CC5-3E88EE1A1A38}"/>
              </a:ext>
            </a:extLst>
          </p:cNvPr>
          <p:cNvSpPr txBox="1"/>
          <p:nvPr/>
        </p:nvSpPr>
        <p:spPr>
          <a:xfrm>
            <a:off x="2359377" y="2305615"/>
            <a:ext cx="7849517"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t>God created us male and female</a:t>
            </a:r>
          </a:p>
          <a:p>
            <a:pPr marL="742950" lvl="1" indent="-285750">
              <a:buFont typeface="Arial" panose="020B0604020202020204" pitchFamily="34" charset="0"/>
              <a:buChar char="•"/>
            </a:pPr>
            <a:r>
              <a:rPr lang="en-US" sz="2000" dirty="0"/>
              <a:t>“God created man and woman as equal but complementary persons meant to join in a family relationship”</a:t>
            </a:r>
          </a:p>
          <a:p>
            <a:pPr marL="742950" lvl="1" indent="-285750">
              <a:buFont typeface="Arial" panose="020B0604020202020204" pitchFamily="34" charset="0"/>
              <a:buChar char="•"/>
            </a:pPr>
            <a:r>
              <a:rPr lang="en-US" sz="2000" dirty="0"/>
              <a:t>Marriage was not created by man, but by God the moment He created man and woman</a:t>
            </a:r>
          </a:p>
          <a:p>
            <a:pPr marL="742950" lvl="1" indent="-285750">
              <a:buFont typeface="Arial" panose="020B0604020202020204" pitchFamily="34" charset="0"/>
              <a:buChar char="•"/>
            </a:pPr>
            <a:r>
              <a:rPr lang="en-US" sz="2000" dirty="0"/>
              <a:t>“What God has joined together, let no man asunder”</a:t>
            </a:r>
          </a:p>
          <a:p>
            <a:pPr marL="742950" lvl="1" indent="-285750">
              <a:buFont typeface="Arial" panose="020B0604020202020204" pitchFamily="34" charset="0"/>
              <a:buChar char="•"/>
            </a:pPr>
            <a:r>
              <a:rPr lang="en-US" sz="2000" dirty="0"/>
              <a:t>Marriage was created to be fruitful</a:t>
            </a:r>
          </a:p>
          <a:p>
            <a:pPr marL="285750" indent="-285750">
              <a:buFont typeface="Arial" panose="020B0604020202020204" pitchFamily="34" charset="0"/>
              <a:buChar char="•"/>
            </a:pPr>
            <a:r>
              <a:rPr lang="en-US" sz="2000" dirty="0"/>
              <a:t>God created human family in his own image and likeness</a:t>
            </a:r>
          </a:p>
          <a:p>
            <a:pPr marL="742950" lvl="1" indent="-285750">
              <a:buFont typeface="Arial" panose="020B0604020202020204" pitchFamily="34" charset="0"/>
              <a:buChar char="•"/>
            </a:pPr>
            <a:r>
              <a:rPr lang="en-US" sz="2000" dirty="0"/>
              <a:t>We are called to be fruitful and multiply in the image of God – in love and virtue</a:t>
            </a:r>
          </a:p>
        </p:txBody>
      </p:sp>
    </p:spTree>
    <p:extLst>
      <p:ext uri="{BB962C8B-B14F-4D97-AF65-F5344CB8AC3E}">
        <p14:creationId xmlns:p14="http://schemas.microsoft.com/office/powerpoint/2010/main" val="1151199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B598-8DD3-45D9-A55B-BF6BCDE759FF}"/>
              </a:ext>
            </a:extLst>
          </p:cNvPr>
          <p:cNvSpPr>
            <a:spLocks noGrp="1"/>
          </p:cNvSpPr>
          <p:nvPr>
            <p:ph type="title"/>
          </p:nvPr>
        </p:nvSpPr>
        <p:spPr/>
        <p:txBody>
          <a:bodyPr/>
          <a:lstStyle/>
          <a:p>
            <a:r>
              <a:rPr lang="en-US" dirty="0"/>
              <a:t>The Marriage Covenant</a:t>
            </a:r>
          </a:p>
        </p:txBody>
      </p:sp>
      <p:sp>
        <p:nvSpPr>
          <p:cNvPr id="4" name="TextBox 3">
            <a:extLst>
              <a:ext uri="{FF2B5EF4-FFF2-40B4-BE49-F238E27FC236}">
                <a16:creationId xmlns:a16="http://schemas.microsoft.com/office/drawing/2014/main" id="{F009DAC3-15A7-428A-BBE9-2AA4DAA36D12}"/>
              </a:ext>
            </a:extLst>
          </p:cNvPr>
          <p:cNvSpPr txBox="1"/>
          <p:nvPr/>
        </p:nvSpPr>
        <p:spPr>
          <a:xfrm>
            <a:off x="2506133" y="1885285"/>
            <a:ext cx="8184445" cy="2862322"/>
          </a:xfrm>
          <a:prstGeom prst="rect">
            <a:avLst/>
          </a:prstGeom>
          <a:noFill/>
        </p:spPr>
        <p:txBody>
          <a:bodyPr wrap="square" rtlCol="0">
            <a:spAutoFit/>
          </a:bodyPr>
          <a:lstStyle/>
          <a:p>
            <a:r>
              <a:rPr lang="en-US" sz="2000" dirty="0"/>
              <a:t>Man and woman were made “for each other” – not that God left them half-made and incomplete: he created them to be a communion of persons, in which each can be “helpmate” to the other, for they are equal as persons (“bone of my bones…”) and complementary as masculine and feminine.  In marriage God unites them in such a way that, by forming “one flesh”, they can transmit human life: “Be fruitful and multiply, and fill the earth” (</a:t>
            </a:r>
            <a:r>
              <a:rPr lang="en-US" sz="2000" dirty="0" err="1"/>
              <a:t>Gn</a:t>
            </a:r>
            <a:r>
              <a:rPr lang="en-US" sz="2000" dirty="0"/>
              <a:t> 1:28).  By transmitting human life to their descendants, man and woman as spouses and parents cooperate in a unique way in the Creator’s work. (CCC 372)</a:t>
            </a:r>
          </a:p>
        </p:txBody>
      </p:sp>
    </p:spTree>
    <p:extLst>
      <p:ext uri="{BB962C8B-B14F-4D97-AF65-F5344CB8AC3E}">
        <p14:creationId xmlns:p14="http://schemas.microsoft.com/office/powerpoint/2010/main" val="236803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B598-8DD3-45D9-A55B-BF6BCDE759FF}"/>
              </a:ext>
            </a:extLst>
          </p:cNvPr>
          <p:cNvSpPr>
            <a:spLocks noGrp="1"/>
          </p:cNvSpPr>
          <p:nvPr>
            <p:ph type="title"/>
          </p:nvPr>
        </p:nvSpPr>
        <p:spPr/>
        <p:txBody>
          <a:bodyPr/>
          <a:lstStyle/>
          <a:p>
            <a:r>
              <a:rPr lang="en-US" dirty="0"/>
              <a:t>The Fall (Genesis 3)</a:t>
            </a:r>
          </a:p>
        </p:txBody>
      </p:sp>
      <p:sp>
        <p:nvSpPr>
          <p:cNvPr id="4" name="TextBox 3">
            <a:extLst>
              <a:ext uri="{FF2B5EF4-FFF2-40B4-BE49-F238E27FC236}">
                <a16:creationId xmlns:a16="http://schemas.microsoft.com/office/drawing/2014/main" id="{F009DAC3-15A7-428A-BBE9-2AA4DAA36D12}"/>
              </a:ext>
            </a:extLst>
          </p:cNvPr>
          <p:cNvSpPr txBox="1"/>
          <p:nvPr/>
        </p:nvSpPr>
        <p:spPr>
          <a:xfrm>
            <a:off x="2385694" y="1885285"/>
            <a:ext cx="8184445"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t>Adam and Eve both disobey God</a:t>
            </a:r>
          </a:p>
          <a:p>
            <a:pPr marL="342900" indent="-342900">
              <a:buFont typeface="Arial" panose="020B0604020202020204" pitchFamily="34" charset="0"/>
              <a:buChar char="•"/>
            </a:pPr>
            <a:r>
              <a:rPr lang="en-US" sz="2000" dirty="0"/>
              <a:t>Hebrew word for “serpent” is </a:t>
            </a:r>
            <a:r>
              <a:rPr lang="en-US" sz="2000" dirty="0" err="1"/>
              <a:t>nahash</a:t>
            </a:r>
            <a:r>
              <a:rPr lang="en-US" sz="2000" dirty="0"/>
              <a:t> which goes beyond referring to a snake, but rather a powerful evil creature</a:t>
            </a:r>
          </a:p>
          <a:p>
            <a:pPr marL="800100" lvl="1" indent="-342900">
              <a:buFont typeface="Arial" panose="020B0604020202020204" pitchFamily="34" charset="0"/>
              <a:buChar char="•"/>
            </a:pPr>
            <a:r>
              <a:rPr lang="en-US" sz="2000" dirty="0"/>
              <a:t>Deadly, a liar, and a murderer</a:t>
            </a:r>
          </a:p>
          <a:p>
            <a:pPr marL="342900" indent="-342900">
              <a:buFont typeface="Arial" panose="020B0604020202020204" pitchFamily="34" charset="0"/>
              <a:buChar char="•"/>
            </a:pPr>
            <a:r>
              <a:rPr lang="en-US" sz="2000" dirty="0"/>
              <a:t>“the day you eat of the tree of knowledge you shall die” -God</a:t>
            </a:r>
          </a:p>
          <a:p>
            <a:pPr marL="342900" indent="-342900">
              <a:buFont typeface="Arial" panose="020B0604020202020204" pitchFamily="34" charset="0"/>
              <a:buChar char="•"/>
            </a:pPr>
            <a:r>
              <a:rPr lang="en-US" sz="2000" dirty="0"/>
              <a:t>“you shall not die” –serpent</a:t>
            </a:r>
          </a:p>
          <a:p>
            <a:pPr marL="342900" indent="-342900">
              <a:buFont typeface="Arial" panose="020B0604020202020204" pitchFamily="34" charset="0"/>
              <a:buChar char="•"/>
            </a:pPr>
            <a:r>
              <a:rPr lang="en-US" sz="2000" dirty="0"/>
              <a:t>Who was right?</a:t>
            </a:r>
          </a:p>
          <a:p>
            <a:pPr marL="800100" lvl="1" indent="-342900">
              <a:buFont typeface="Arial" panose="020B0604020202020204" pitchFamily="34" charset="0"/>
              <a:buChar char="•"/>
            </a:pPr>
            <a:r>
              <a:rPr lang="en-US" sz="2000" dirty="0"/>
              <a:t>Adam and Eve do not die a physical death, rather they die a spiritual death</a:t>
            </a:r>
          </a:p>
          <a:p>
            <a:pPr marL="1257300" lvl="2" indent="-342900">
              <a:buFont typeface="Arial" panose="020B0604020202020204" pitchFamily="34" charset="0"/>
              <a:buChar char="•"/>
            </a:pPr>
            <a:r>
              <a:rPr lang="en-US" sz="2000" dirty="0"/>
              <a:t>They lost original holiness and original justice</a:t>
            </a:r>
          </a:p>
          <a:p>
            <a:pPr marL="1257300" lvl="2" indent="-342900">
              <a:buFont typeface="Arial" panose="020B0604020202020204" pitchFamily="34" charset="0"/>
              <a:buChar char="•"/>
            </a:pPr>
            <a:r>
              <a:rPr lang="en-US" sz="2000" dirty="0"/>
              <a:t>Chose to love themselves more than God</a:t>
            </a:r>
          </a:p>
          <a:p>
            <a:pPr marL="1257300" lvl="2" indent="-342900">
              <a:buFont typeface="Arial" panose="020B0604020202020204" pitchFamily="34" charset="0"/>
              <a:buChar char="•"/>
            </a:pPr>
            <a:r>
              <a:rPr lang="en-US" sz="2000" dirty="0"/>
              <a:t>They run and hide from their Father after being disobedient</a:t>
            </a:r>
          </a:p>
        </p:txBody>
      </p:sp>
    </p:spTree>
    <p:extLst>
      <p:ext uri="{BB962C8B-B14F-4D97-AF65-F5344CB8AC3E}">
        <p14:creationId xmlns:p14="http://schemas.microsoft.com/office/powerpoint/2010/main" val="2811057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8286-2973-452C-85F2-470E6E677A56}"/>
              </a:ext>
            </a:extLst>
          </p:cNvPr>
          <p:cNvSpPr>
            <a:spLocks noGrp="1"/>
          </p:cNvSpPr>
          <p:nvPr>
            <p:ph type="title"/>
          </p:nvPr>
        </p:nvSpPr>
        <p:spPr/>
        <p:txBody>
          <a:bodyPr/>
          <a:lstStyle/>
          <a:p>
            <a:r>
              <a:rPr lang="en-US" dirty="0"/>
              <a:t>The Fall – Spiritual Death</a:t>
            </a:r>
          </a:p>
        </p:txBody>
      </p:sp>
      <p:sp>
        <p:nvSpPr>
          <p:cNvPr id="4" name="TextBox 3">
            <a:extLst>
              <a:ext uri="{FF2B5EF4-FFF2-40B4-BE49-F238E27FC236}">
                <a16:creationId xmlns:a16="http://schemas.microsoft.com/office/drawing/2014/main" id="{BF01FD82-D690-4269-9C08-9165381DA2D2}"/>
              </a:ext>
            </a:extLst>
          </p:cNvPr>
          <p:cNvSpPr txBox="1"/>
          <p:nvPr/>
        </p:nvSpPr>
        <p:spPr>
          <a:xfrm>
            <a:off x="2517422" y="1501422"/>
            <a:ext cx="7958331" cy="4247317"/>
          </a:xfrm>
          <a:prstGeom prst="rect">
            <a:avLst/>
          </a:prstGeom>
          <a:noFill/>
        </p:spPr>
        <p:txBody>
          <a:bodyPr wrap="square" rtlCol="0">
            <a:spAutoFit/>
          </a:bodyPr>
          <a:lstStyle/>
          <a:p>
            <a:r>
              <a:rPr lang="en-US" dirty="0"/>
              <a:t>Read beginning of Genesis Chapter 3</a:t>
            </a:r>
          </a:p>
          <a:p>
            <a:endParaRPr lang="en-US" dirty="0"/>
          </a:p>
          <a:p>
            <a:endParaRPr lang="en-US" dirty="0"/>
          </a:p>
          <a:p>
            <a:pPr marL="285750" indent="-285750">
              <a:buFont typeface="Arial" panose="020B0604020202020204" pitchFamily="34" charset="0"/>
              <a:buChar char="•"/>
            </a:pPr>
            <a:r>
              <a:rPr lang="en-US" dirty="0"/>
              <a:t>Element of truth in Satan’s lie</a:t>
            </a:r>
          </a:p>
          <a:p>
            <a:pPr marL="742950" lvl="1" indent="-285750">
              <a:buFont typeface="Arial" panose="020B0604020202020204" pitchFamily="34" charset="0"/>
              <a:buChar char="•"/>
            </a:pPr>
            <a:r>
              <a:rPr lang="en-US" dirty="0"/>
              <a:t>You will not die a physical death</a:t>
            </a:r>
          </a:p>
          <a:p>
            <a:pPr marL="742950" lvl="1" indent="-285750">
              <a:buFont typeface="Arial" panose="020B0604020202020204" pitchFamily="34" charset="0"/>
              <a:buChar char="•"/>
            </a:pPr>
            <a:r>
              <a:rPr lang="en-US" dirty="0"/>
              <a:t>Lost much more than natural life – lost supernatural life</a:t>
            </a:r>
          </a:p>
          <a:p>
            <a:pPr marL="1200150" lvl="2" indent="-285750">
              <a:buFont typeface="Arial" panose="020B0604020202020204" pitchFamily="34" charset="0"/>
              <a:buChar char="•"/>
            </a:pPr>
            <a:r>
              <a:rPr lang="en-US" dirty="0"/>
              <a:t>This is true death worse than losing natural/bodily lives</a:t>
            </a:r>
          </a:p>
          <a:p>
            <a:pPr marL="1200150" lvl="2" indent="-285750">
              <a:buFont typeface="Arial" panose="020B0604020202020204" pitchFamily="34" charset="0"/>
              <a:buChar char="•"/>
            </a:pPr>
            <a:r>
              <a:rPr lang="en-US" dirty="0"/>
              <a:t>Choice – preserve that natural life or preserve supernatural life in their souls</a:t>
            </a:r>
          </a:p>
          <a:p>
            <a:pPr marL="742950" lvl="1" indent="-285750">
              <a:buFont typeface="Arial" panose="020B0604020202020204" pitchFamily="34" charset="0"/>
              <a:buChar char="•"/>
            </a:pPr>
            <a:r>
              <a:rPr lang="en-US" dirty="0"/>
              <a:t>Adam and Eve – original sin – “transmitted to us a sin with which we are all born afflicted”</a:t>
            </a:r>
          </a:p>
          <a:p>
            <a:pPr marL="742950" lvl="1" indent="-285750">
              <a:buFont typeface="Arial" panose="020B0604020202020204" pitchFamily="34" charset="0"/>
              <a:buChar char="•"/>
            </a:pPr>
            <a:r>
              <a:rPr lang="en-US" dirty="0"/>
              <a:t>Adam and Eve’s sin – opened to shame of their own nakedness and sin</a:t>
            </a:r>
          </a:p>
          <a:p>
            <a:pPr marL="1200150" lvl="2" indent="-285750">
              <a:buFont typeface="Arial" panose="020B0604020202020204" pitchFamily="34" charset="0"/>
              <a:buChar char="•"/>
            </a:pPr>
            <a:r>
              <a:rPr lang="en-US" dirty="0"/>
              <a:t>Ashamed they run and hide from their Father</a:t>
            </a:r>
          </a:p>
          <a:p>
            <a:endParaRPr lang="en-US" dirty="0"/>
          </a:p>
        </p:txBody>
      </p:sp>
    </p:spTree>
    <p:extLst>
      <p:ext uri="{BB962C8B-B14F-4D97-AF65-F5344CB8AC3E}">
        <p14:creationId xmlns:p14="http://schemas.microsoft.com/office/powerpoint/2010/main" val="183603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52B7-59BE-4B18-B4BA-19F02ADA94B7}"/>
              </a:ext>
            </a:extLst>
          </p:cNvPr>
          <p:cNvSpPr>
            <a:spLocks noGrp="1"/>
          </p:cNvSpPr>
          <p:nvPr>
            <p:ph type="title"/>
          </p:nvPr>
        </p:nvSpPr>
        <p:spPr/>
        <p:txBody>
          <a:bodyPr/>
          <a:lstStyle/>
          <a:p>
            <a:r>
              <a:rPr lang="en-US" dirty="0"/>
              <a:t>Adam and Eve Run and Hide</a:t>
            </a:r>
          </a:p>
        </p:txBody>
      </p:sp>
      <p:sp>
        <p:nvSpPr>
          <p:cNvPr id="4" name="TextBox 3">
            <a:extLst>
              <a:ext uri="{FF2B5EF4-FFF2-40B4-BE49-F238E27FC236}">
                <a16:creationId xmlns:a16="http://schemas.microsoft.com/office/drawing/2014/main" id="{B14A8470-7D09-4367-ACA9-CECD6FEB7671}"/>
              </a:ext>
            </a:extLst>
          </p:cNvPr>
          <p:cNvSpPr txBox="1"/>
          <p:nvPr/>
        </p:nvSpPr>
        <p:spPr>
          <a:xfrm>
            <a:off x="2099733" y="1501422"/>
            <a:ext cx="8624711" cy="1754326"/>
          </a:xfrm>
          <a:prstGeom prst="rect">
            <a:avLst/>
          </a:prstGeom>
          <a:noFill/>
        </p:spPr>
        <p:txBody>
          <a:bodyPr wrap="square" rtlCol="0">
            <a:spAutoFit/>
          </a:bodyPr>
          <a:lstStyle/>
          <a:p>
            <a:pPr marL="285750" indent="-285750">
              <a:buFont typeface="Arial" panose="020B0604020202020204" pitchFamily="34" charset="0"/>
              <a:buChar char="•"/>
            </a:pPr>
            <a:r>
              <a:rPr lang="en-US" dirty="0"/>
              <a:t>“Where are you?” (</a:t>
            </a:r>
            <a:r>
              <a:rPr lang="en-US" dirty="0" err="1"/>
              <a:t>Gn</a:t>
            </a:r>
            <a:r>
              <a:rPr lang="en-US" dirty="0"/>
              <a:t> 3:8)</a:t>
            </a:r>
          </a:p>
          <a:p>
            <a:pPr marL="285750" indent="-285750">
              <a:buFont typeface="Arial" panose="020B0604020202020204" pitchFamily="34" charset="0"/>
              <a:buChar char="•"/>
            </a:pPr>
            <a:r>
              <a:rPr lang="en-US" dirty="0"/>
              <a:t>“Who told you that you were naked?” (</a:t>
            </a:r>
            <a:r>
              <a:rPr lang="en-US" dirty="0" err="1"/>
              <a:t>Gn</a:t>
            </a:r>
            <a:r>
              <a:rPr lang="en-US" dirty="0"/>
              <a:t> 3:11)</a:t>
            </a:r>
          </a:p>
          <a:p>
            <a:pPr marL="285750" indent="-285750">
              <a:buFont typeface="Arial" panose="020B0604020202020204" pitchFamily="34" charset="0"/>
              <a:buChar char="•"/>
            </a:pPr>
            <a:r>
              <a:rPr lang="en-US" dirty="0"/>
              <a:t>“Have you eaten of the tree of which I commanded you not to eat?” (</a:t>
            </a:r>
            <a:r>
              <a:rPr lang="en-US" dirty="0" err="1"/>
              <a:t>Gn</a:t>
            </a:r>
            <a:r>
              <a:rPr lang="en-US" dirty="0"/>
              <a:t> 3:11)</a:t>
            </a:r>
          </a:p>
          <a:p>
            <a:pPr marL="285750" indent="-285750">
              <a:buFont typeface="Arial" panose="020B0604020202020204" pitchFamily="34" charset="0"/>
              <a:buChar char="•"/>
            </a:pPr>
            <a:r>
              <a:rPr lang="en-US" dirty="0"/>
              <a:t>“What is this that you have done?” (</a:t>
            </a:r>
            <a:r>
              <a:rPr lang="en-US" dirty="0" err="1"/>
              <a:t>Gn</a:t>
            </a:r>
            <a:r>
              <a:rPr lang="en-US" dirty="0"/>
              <a:t> 3:13)</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Why does God ask these questions? Doesn’t he already know all?</a:t>
            </a:r>
          </a:p>
        </p:txBody>
      </p:sp>
    </p:spTree>
    <p:extLst>
      <p:ext uri="{BB962C8B-B14F-4D97-AF65-F5344CB8AC3E}">
        <p14:creationId xmlns:p14="http://schemas.microsoft.com/office/powerpoint/2010/main" val="550894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52B7-59BE-4B18-B4BA-19F02ADA94B7}"/>
              </a:ext>
            </a:extLst>
          </p:cNvPr>
          <p:cNvSpPr>
            <a:spLocks noGrp="1"/>
          </p:cNvSpPr>
          <p:nvPr>
            <p:ph type="title"/>
          </p:nvPr>
        </p:nvSpPr>
        <p:spPr/>
        <p:txBody>
          <a:bodyPr/>
          <a:lstStyle/>
          <a:p>
            <a:r>
              <a:rPr lang="en-US" dirty="0"/>
              <a:t>Adam and Eve Run and Hide</a:t>
            </a:r>
          </a:p>
        </p:txBody>
      </p:sp>
      <p:sp>
        <p:nvSpPr>
          <p:cNvPr id="4" name="TextBox 3">
            <a:extLst>
              <a:ext uri="{FF2B5EF4-FFF2-40B4-BE49-F238E27FC236}">
                <a16:creationId xmlns:a16="http://schemas.microsoft.com/office/drawing/2014/main" id="{B14A8470-7D09-4367-ACA9-CECD6FEB7671}"/>
              </a:ext>
            </a:extLst>
          </p:cNvPr>
          <p:cNvSpPr txBox="1"/>
          <p:nvPr/>
        </p:nvSpPr>
        <p:spPr>
          <a:xfrm>
            <a:off x="2054577" y="1885285"/>
            <a:ext cx="8624711"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woman whom you gave to be with me, she gave me the fruit of the tree and I ate” (</a:t>
            </a:r>
            <a:r>
              <a:rPr lang="en-US" dirty="0" err="1"/>
              <a:t>Gn</a:t>
            </a:r>
            <a:r>
              <a:rPr lang="en-US" dirty="0"/>
              <a:t> 3:12)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serpent beguiled me, and I ate” (</a:t>
            </a:r>
            <a:r>
              <a:rPr lang="en-US" dirty="0" err="1"/>
              <a:t>Gn</a:t>
            </a:r>
            <a:r>
              <a:rPr lang="en-US" dirty="0"/>
              <a:t> 3:13)</a:t>
            </a:r>
          </a:p>
        </p:txBody>
      </p:sp>
    </p:spTree>
    <p:extLst>
      <p:ext uri="{BB962C8B-B14F-4D97-AF65-F5344CB8AC3E}">
        <p14:creationId xmlns:p14="http://schemas.microsoft.com/office/powerpoint/2010/main" val="225866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52B7-59BE-4B18-B4BA-19F02ADA94B7}"/>
              </a:ext>
            </a:extLst>
          </p:cNvPr>
          <p:cNvSpPr>
            <a:spLocks noGrp="1"/>
          </p:cNvSpPr>
          <p:nvPr>
            <p:ph type="title"/>
          </p:nvPr>
        </p:nvSpPr>
        <p:spPr/>
        <p:txBody>
          <a:bodyPr/>
          <a:lstStyle/>
          <a:p>
            <a:r>
              <a:rPr lang="en-US" dirty="0"/>
              <a:t>God Curses Serpent</a:t>
            </a:r>
          </a:p>
        </p:txBody>
      </p:sp>
      <p:sp>
        <p:nvSpPr>
          <p:cNvPr id="4" name="TextBox 3">
            <a:extLst>
              <a:ext uri="{FF2B5EF4-FFF2-40B4-BE49-F238E27FC236}">
                <a16:creationId xmlns:a16="http://schemas.microsoft.com/office/drawing/2014/main" id="{B14A8470-7D09-4367-ACA9-CECD6FEB7671}"/>
              </a:ext>
            </a:extLst>
          </p:cNvPr>
          <p:cNvSpPr txBox="1"/>
          <p:nvPr/>
        </p:nvSpPr>
        <p:spPr>
          <a:xfrm>
            <a:off x="2054577" y="1885285"/>
            <a:ext cx="8624711" cy="3139321"/>
          </a:xfrm>
          <a:prstGeom prst="rect">
            <a:avLst/>
          </a:prstGeom>
          <a:noFill/>
        </p:spPr>
        <p:txBody>
          <a:bodyPr wrap="square" rtlCol="0">
            <a:spAutoFit/>
          </a:bodyPr>
          <a:lstStyle/>
          <a:p>
            <a:pPr marL="285750" indent="-285750">
              <a:buFont typeface="Arial" panose="020B0604020202020204" pitchFamily="34" charset="0"/>
              <a:buChar char="•"/>
            </a:pPr>
            <a:r>
              <a:rPr lang="en-US" dirty="0"/>
              <a:t>God promises to send one who will conquer the serpent</a:t>
            </a:r>
          </a:p>
          <a:p>
            <a:pPr marL="285750" indent="-285750">
              <a:buFont typeface="Arial" panose="020B0604020202020204" pitchFamily="34" charset="0"/>
              <a:buChar char="•"/>
            </a:pPr>
            <a:r>
              <a:rPr lang="en-US" dirty="0"/>
              <a:t>“I will put enmity between you and the woman, and between your seed and her seed; he shall bruise your head, and you shall bruise his heel” (</a:t>
            </a:r>
            <a:r>
              <a:rPr lang="en-US" dirty="0" err="1"/>
              <a:t>Gn</a:t>
            </a:r>
            <a:r>
              <a:rPr lang="en-US" dirty="0"/>
              <a:t> 3:15)</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Christian tradition sees in this passage an announcement of the “New Adam” who, because he “became obedient unto death, even death on a cross”, makes amends superabundantly for the disobedience of Adam.  Furthermore, the woman announced in this passage as Mary, the mother of Christ, the “new Eve”; Mary benefitted first of all and uniquely from Christ’s victory over sin: she was preserved from all stain of original sin and by a special grace of God committed no sin of any kind during her whole earthly life (CCC 411)</a:t>
            </a:r>
          </a:p>
        </p:txBody>
      </p:sp>
    </p:spTree>
    <p:extLst>
      <p:ext uri="{BB962C8B-B14F-4D97-AF65-F5344CB8AC3E}">
        <p14:creationId xmlns:p14="http://schemas.microsoft.com/office/powerpoint/2010/main" val="3756068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A971-BF89-425D-8289-A4ED108DCF0E}"/>
              </a:ext>
            </a:extLst>
          </p:cNvPr>
          <p:cNvSpPr>
            <a:spLocks noGrp="1"/>
          </p:cNvSpPr>
          <p:nvPr>
            <p:ph type="title"/>
          </p:nvPr>
        </p:nvSpPr>
        <p:spPr>
          <a:xfrm>
            <a:off x="2611807" y="751652"/>
            <a:ext cx="7958331" cy="1077229"/>
          </a:xfrm>
        </p:spPr>
        <p:txBody>
          <a:bodyPr/>
          <a:lstStyle/>
          <a:p>
            <a:r>
              <a:rPr lang="en-US" dirty="0"/>
              <a:t>The Curse</a:t>
            </a:r>
          </a:p>
        </p:txBody>
      </p:sp>
      <p:sp>
        <p:nvSpPr>
          <p:cNvPr id="5" name="TextBox 4">
            <a:extLst>
              <a:ext uri="{FF2B5EF4-FFF2-40B4-BE49-F238E27FC236}">
                <a16:creationId xmlns:a16="http://schemas.microsoft.com/office/drawing/2014/main" id="{541B8D9B-937A-4D95-A204-CA19960648B1}"/>
              </a:ext>
            </a:extLst>
          </p:cNvPr>
          <p:cNvSpPr txBox="1"/>
          <p:nvPr/>
        </p:nvSpPr>
        <p:spPr>
          <a:xfrm>
            <a:off x="2156178" y="1828881"/>
            <a:ext cx="7958331" cy="2308324"/>
          </a:xfrm>
          <a:prstGeom prst="rect">
            <a:avLst/>
          </a:prstGeom>
          <a:noFill/>
        </p:spPr>
        <p:txBody>
          <a:bodyPr wrap="square" rtlCol="0">
            <a:spAutoFit/>
          </a:bodyPr>
          <a:lstStyle/>
          <a:p>
            <a:pPr marL="285750" indent="-285750">
              <a:buFont typeface="Arial" panose="020B0604020202020204" pitchFamily="34" charset="0"/>
              <a:buChar char="•"/>
            </a:pPr>
            <a:r>
              <a:rPr lang="en-US" dirty="0"/>
              <a:t>Adam and Eve bring suffering into the world</a:t>
            </a:r>
          </a:p>
          <a:p>
            <a:pPr marL="285750" indent="-285750">
              <a:buFont typeface="Arial" panose="020B0604020202020204" pitchFamily="34" charset="0"/>
              <a:buChar char="•"/>
            </a:pPr>
            <a:r>
              <a:rPr lang="en-US" dirty="0"/>
              <a:t>Sin is reason for suffering</a:t>
            </a:r>
          </a:p>
          <a:p>
            <a:pPr marL="285750" indent="-285750">
              <a:buFont typeface="Arial" panose="020B0604020202020204" pitchFamily="34" charset="0"/>
              <a:buChar char="•"/>
            </a:pPr>
            <a:r>
              <a:rPr lang="en-US" dirty="0"/>
              <a:t>All good things God planned tainted by suffering</a:t>
            </a:r>
          </a:p>
          <a:p>
            <a:pPr marL="285750" indent="-285750">
              <a:buFont typeface="Arial" panose="020B0604020202020204" pitchFamily="34" charset="0"/>
              <a:buChar char="•"/>
            </a:pPr>
            <a:r>
              <a:rPr lang="en-US" dirty="0"/>
              <a:t>Because of their sin God warns:</a:t>
            </a:r>
          </a:p>
          <a:p>
            <a:pPr marL="742950" lvl="1" indent="-285750">
              <a:buFont typeface="Arial" panose="020B0604020202020204" pitchFamily="34" charset="0"/>
              <a:buChar char="•"/>
            </a:pPr>
            <a:r>
              <a:rPr lang="en-US" dirty="0"/>
              <a:t>Carrying out “fruitful” – childbirth will be painful</a:t>
            </a:r>
          </a:p>
          <a:p>
            <a:pPr marL="742950" lvl="1" indent="-285750">
              <a:buFont typeface="Arial" panose="020B0604020202020204" pitchFamily="34" charset="0"/>
              <a:buChar char="•"/>
            </a:pPr>
            <a:r>
              <a:rPr lang="en-US" dirty="0"/>
              <a:t>Family life still in image of God – but relationships marred by sin</a:t>
            </a:r>
          </a:p>
          <a:p>
            <a:pPr marL="742950" lvl="1" indent="-285750">
              <a:buFont typeface="Arial" panose="020B0604020202020204" pitchFamily="34" charset="0"/>
              <a:buChar char="•"/>
            </a:pPr>
            <a:r>
              <a:rPr lang="en-US" dirty="0"/>
              <a:t>Work –designed to be joyful – will be toil and carried out with difficulty</a:t>
            </a:r>
          </a:p>
          <a:p>
            <a:pPr marL="742950" lvl="1" indent="-285750">
              <a:buFont typeface="Arial" panose="020B0604020202020204" pitchFamily="34" charset="0"/>
              <a:buChar char="•"/>
            </a:pPr>
            <a:r>
              <a:rPr lang="en-US" dirty="0"/>
              <a:t>Life itself will end in suffering – physical death is inevitable</a:t>
            </a:r>
          </a:p>
        </p:txBody>
      </p:sp>
    </p:spTree>
    <p:extLst>
      <p:ext uri="{BB962C8B-B14F-4D97-AF65-F5344CB8AC3E}">
        <p14:creationId xmlns:p14="http://schemas.microsoft.com/office/powerpoint/2010/main" val="354119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174F-5D61-4900-B28D-438BC71448B6}"/>
              </a:ext>
            </a:extLst>
          </p:cNvPr>
          <p:cNvSpPr>
            <a:spLocks noGrp="1"/>
          </p:cNvSpPr>
          <p:nvPr>
            <p:ph type="title"/>
          </p:nvPr>
        </p:nvSpPr>
        <p:spPr/>
        <p:txBody>
          <a:bodyPr/>
          <a:lstStyle/>
          <a:p>
            <a:r>
              <a:rPr lang="en-US" dirty="0"/>
              <a:t>The Curse</a:t>
            </a:r>
          </a:p>
        </p:txBody>
      </p:sp>
      <p:sp>
        <p:nvSpPr>
          <p:cNvPr id="4" name="TextBox 3">
            <a:extLst>
              <a:ext uri="{FF2B5EF4-FFF2-40B4-BE49-F238E27FC236}">
                <a16:creationId xmlns:a16="http://schemas.microsoft.com/office/drawing/2014/main" id="{DC833188-5741-4234-A445-1467057AB8E6}"/>
              </a:ext>
            </a:extLst>
          </p:cNvPr>
          <p:cNvSpPr txBox="1"/>
          <p:nvPr/>
        </p:nvSpPr>
        <p:spPr>
          <a:xfrm>
            <a:off x="2122311" y="1377244"/>
            <a:ext cx="9053689" cy="4247317"/>
          </a:xfrm>
          <a:prstGeom prst="rect">
            <a:avLst/>
          </a:prstGeom>
          <a:noFill/>
        </p:spPr>
        <p:txBody>
          <a:bodyPr wrap="square" rtlCol="0">
            <a:spAutoFit/>
          </a:bodyPr>
          <a:lstStyle/>
          <a:p>
            <a:pPr marL="285750" indent="-285750">
              <a:buFont typeface="Arial" panose="020B0604020202020204" pitchFamily="34" charset="0"/>
              <a:buChar char="•"/>
            </a:pPr>
            <a:r>
              <a:rPr lang="en-US" dirty="0"/>
              <a:t>Curse is not revenge by God!</a:t>
            </a:r>
          </a:p>
          <a:p>
            <a:pPr marL="285750" indent="-285750">
              <a:buFont typeface="Arial" panose="020B0604020202020204" pitchFamily="34" charset="0"/>
              <a:buChar char="•"/>
            </a:pPr>
            <a:r>
              <a:rPr lang="en-US" dirty="0"/>
              <a:t>Do not confuse God’s wrath as the opposite of God’s love</a:t>
            </a:r>
          </a:p>
          <a:p>
            <a:pPr marL="285750" indent="-285750">
              <a:buFont typeface="Arial" panose="020B0604020202020204" pitchFamily="34" charset="0"/>
              <a:buChar char="•"/>
            </a:pPr>
            <a:r>
              <a:rPr lang="en-US" dirty="0"/>
              <a:t>God’s wrath is a manifestation of his love</a:t>
            </a:r>
          </a:p>
          <a:p>
            <a:pPr marL="742950" lvl="1" indent="-285750">
              <a:buFont typeface="Arial" panose="020B0604020202020204" pitchFamily="34" charset="0"/>
              <a:buChar char="•"/>
            </a:pPr>
            <a:r>
              <a:rPr lang="en-US" dirty="0"/>
              <a:t>When we disobey God be refuse his love</a:t>
            </a:r>
          </a:p>
          <a:p>
            <a:pPr marL="742950" lvl="1" indent="-285750">
              <a:buFont typeface="Arial" panose="020B0604020202020204" pitchFamily="34" charset="0"/>
              <a:buChar char="•"/>
            </a:pPr>
            <a:r>
              <a:rPr lang="en-US" dirty="0"/>
              <a:t>We cannot escape his love</a:t>
            </a:r>
          </a:p>
          <a:p>
            <a:pPr marL="742950" lvl="1" indent="-285750">
              <a:buFont typeface="Arial" panose="020B0604020202020204" pitchFamily="34" charset="0"/>
              <a:buChar char="•"/>
            </a:pPr>
            <a:r>
              <a:rPr lang="en-US" dirty="0"/>
              <a:t>Opening back up to his love is repentance</a:t>
            </a:r>
          </a:p>
          <a:p>
            <a:pPr marL="1200150" lvl="2" indent="-285750">
              <a:buFont typeface="Arial" panose="020B0604020202020204" pitchFamily="34" charset="0"/>
              <a:buChar char="•"/>
            </a:pPr>
            <a:r>
              <a:rPr lang="en-US" dirty="0"/>
              <a:t>Wrath is supposed to lead us to repentance</a:t>
            </a:r>
          </a:p>
          <a:p>
            <a:pPr marL="285750" indent="-285750">
              <a:buFont typeface="Arial" panose="020B0604020202020204" pitchFamily="34" charset="0"/>
              <a:buChar char="•"/>
            </a:pPr>
            <a:r>
              <a:rPr lang="en-US" dirty="0"/>
              <a:t>Repentance</a:t>
            </a:r>
          </a:p>
          <a:p>
            <a:pPr marL="742950" lvl="1" indent="-285750">
              <a:buFont typeface="Arial" panose="020B0604020202020204" pitchFamily="34" charset="0"/>
              <a:buChar char="•"/>
            </a:pPr>
            <a:r>
              <a:rPr lang="en-US" dirty="0"/>
              <a:t>Involves a change of thinking and living</a:t>
            </a:r>
          </a:p>
          <a:p>
            <a:pPr marL="742950" lvl="1" indent="-285750">
              <a:buFont typeface="Arial" panose="020B0604020202020204" pitchFamily="34" charset="0"/>
              <a:buChar char="•"/>
            </a:pPr>
            <a:r>
              <a:rPr lang="en-US" dirty="0"/>
              <a:t>Suffering isn’t evil in itself any longer</a:t>
            </a:r>
          </a:p>
          <a:p>
            <a:pPr marL="285750" indent="-285750">
              <a:buFont typeface="Arial" panose="020B0604020202020204" pitchFamily="34" charset="0"/>
              <a:buChar char="•"/>
            </a:pPr>
            <a:r>
              <a:rPr lang="en-US" dirty="0"/>
              <a:t>Suffering</a:t>
            </a:r>
          </a:p>
          <a:p>
            <a:pPr marL="742950" lvl="1" indent="-285750">
              <a:buFont typeface="Arial" panose="020B0604020202020204" pitchFamily="34" charset="0"/>
              <a:buChar char="•"/>
            </a:pPr>
            <a:r>
              <a:rPr lang="en-US" dirty="0"/>
              <a:t>Part of God’s plan to teach us love</a:t>
            </a:r>
          </a:p>
          <a:p>
            <a:pPr marL="742950" lvl="1" indent="-285750">
              <a:buFont typeface="Arial" panose="020B0604020202020204" pitchFamily="34" charset="0"/>
              <a:buChar char="•"/>
            </a:pPr>
            <a:r>
              <a:rPr lang="en-US" dirty="0"/>
              <a:t>Embrace suffering as a needed remedy for sin</a:t>
            </a:r>
          </a:p>
          <a:p>
            <a:pPr marL="285750" indent="-285750">
              <a:buFont typeface="Arial" panose="020B0604020202020204" pitchFamily="34" charset="0"/>
              <a:buChar char="•"/>
            </a:pPr>
            <a:r>
              <a:rPr lang="en-US" dirty="0"/>
              <a:t>Curse is not revenge by God!</a:t>
            </a:r>
          </a:p>
          <a:p>
            <a:pPr marL="742950" lvl="1" indent="-285750">
              <a:buFont typeface="Arial" panose="020B0604020202020204" pitchFamily="34" charset="0"/>
              <a:buChar char="•"/>
            </a:pPr>
            <a:r>
              <a:rPr lang="en-US" dirty="0"/>
              <a:t>It is the cure for their illness!</a:t>
            </a:r>
          </a:p>
        </p:txBody>
      </p:sp>
    </p:spTree>
    <p:extLst>
      <p:ext uri="{BB962C8B-B14F-4D97-AF65-F5344CB8AC3E}">
        <p14:creationId xmlns:p14="http://schemas.microsoft.com/office/powerpoint/2010/main" val="416662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C8E6-15C5-4F2E-802D-1B8831AE144D}"/>
              </a:ext>
            </a:extLst>
          </p:cNvPr>
          <p:cNvSpPr>
            <a:spLocks noGrp="1"/>
          </p:cNvSpPr>
          <p:nvPr>
            <p:ph type="title"/>
          </p:nvPr>
        </p:nvSpPr>
        <p:spPr/>
        <p:txBody>
          <a:bodyPr/>
          <a:lstStyle/>
          <a:p>
            <a:r>
              <a:rPr lang="en-US" dirty="0"/>
              <a:t>Evil in the World</a:t>
            </a:r>
          </a:p>
        </p:txBody>
      </p:sp>
      <p:sp>
        <p:nvSpPr>
          <p:cNvPr id="4" name="TextBox 3">
            <a:extLst>
              <a:ext uri="{FF2B5EF4-FFF2-40B4-BE49-F238E27FC236}">
                <a16:creationId xmlns:a16="http://schemas.microsoft.com/office/drawing/2014/main" id="{3FB5EA09-C2B9-4739-8140-2F116D24FDB1}"/>
              </a:ext>
            </a:extLst>
          </p:cNvPr>
          <p:cNvSpPr txBox="1"/>
          <p:nvPr/>
        </p:nvSpPr>
        <p:spPr>
          <a:xfrm>
            <a:off x="2043289" y="1546578"/>
            <a:ext cx="852685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t>Once evil entered the world it took firm root</a:t>
            </a:r>
          </a:p>
          <a:p>
            <a:pPr marL="285750" indent="-285750">
              <a:buFont typeface="Arial" panose="020B0604020202020204" pitchFamily="34" charset="0"/>
              <a:buChar char="•"/>
            </a:pPr>
            <a:r>
              <a:rPr lang="en-US" sz="2000" dirty="0"/>
              <a:t>Adam and Eve</a:t>
            </a:r>
          </a:p>
          <a:p>
            <a:pPr marL="742950" lvl="1" indent="-285750">
              <a:buFont typeface="Arial" panose="020B0604020202020204" pitchFamily="34" charset="0"/>
              <a:buChar char="•"/>
            </a:pPr>
            <a:r>
              <a:rPr lang="en-US" sz="2000" dirty="0"/>
              <a:t>Two sons – Cain and Abel</a:t>
            </a:r>
          </a:p>
          <a:p>
            <a:pPr marL="742950" lvl="1" indent="-285750">
              <a:buFont typeface="Arial" panose="020B0604020202020204" pitchFamily="34" charset="0"/>
              <a:buChar char="•"/>
            </a:pPr>
            <a:r>
              <a:rPr lang="en-US" sz="2000" dirty="0"/>
              <a:t>Cain kills able</a:t>
            </a:r>
          </a:p>
          <a:p>
            <a:pPr marL="1200150" lvl="2" indent="-285750">
              <a:buFont typeface="Arial" panose="020B0604020202020204" pitchFamily="34" charset="0"/>
              <a:buChar char="•"/>
            </a:pPr>
            <a:r>
              <a:rPr lang="en-US" sz="2000" dirty="0"/>
              <a:t>Ex. of evil entering the world to stay</a:t>
            </a:r>
          </a:p>
          <a:p>
            <a:pPr marL="742950" lvl="1" indent="-285750">
              <a:buFont typeface="Arial" panose="020B0604020202020204" pitchFamily="34" charset="0"/>
              <a:buChar char="•"/>
            </a:pPr>
            <a:r>
              <a:rPr lang="en-US" sz="2000" dirty="0"/>
              <a:t>Why does Cain kill Abel?</a:t>
            </a:r>
          </a:p>
          <a:p>
            <a:pPr marL="1200150" lvl="2" indent="-285750">
              <a:buFont typeface="Arial" panose="020B0604020202020204" pitchFamily="34" charset="0"/>
              <a:buChar char="•"/>
            </a:pPr>
            <a:r>
              <a:rPr lang="en-US" sz="2000" dirty="0"/>
              <a:t>Angry b/c Abel’s sacrifice was acceptable to God and his was not</a:t>
            </a:r>
          </a:p>
          <a:p>
            <a:pPr marL="1657350" lvl="3" indent="-285750">
              <a:buFont typeface="Arial" panose="020B0604020202020204" pitchFamily="34" charset="0"/>
              <a:buChar char="•"/>
            </a:pPr>
            <a:r>
              <a:rPr lang="en-US" sz="2000" dirty="0"/>
              <a:t>Cain didn’t give from his best</a:t>
            </a:r>
          </a:p>
          <a:p>
            <a:pPr marL="1200150" lvl="2" indent="-285750">
              <a:buFont typeface="Arial" panose="020B0604020202020204" pitchFamily="34" charset="0"/>
              <a:buChar char="•"/>
            </a:pPr>
            <a:r>
              <a:rPr lang="en-US" sz="2000" dirty="0"/>
              <a:t>Cain becomes resentful of Abel</a:t>
            </a:r>
          </a:p>
          <a:p>
            <a:pPr marL="1657350" lvl="3" indent="-285750">
              <a:buFont typeface="Arial" panose="020B0604020202020204" pitchFamily="34" charset="0"/>
              <a:buChar char="•"/>
            </a:pPr>
            <a:r>
              <a:rPr lang="en-US" sz="2000" dirty="0"/>
              <a:t>Envy – one of the 7 deadly sins</a:t>
            </a:r>
          </a:p>
          <a:p>
            <a:pPr marL="1657350" lvl="3" indent="-285750">
              <a:buFont typeface="Arial" panose="020B0604020202020204" pitchFamily="34" charset="0"/>
              <a:buChar char="•"/>
            </a:pPr>
            <a:r>
              <a:rPr lang="en-US" sz="2000" dirty="0"/>
              <a:t>Thought he was being persecuted and treated unfairly</a:t>
            </a:r>
          </a:p>
          <a:p>
            <a:pPr marL="1657350" lvl="3" indent="-285750">
              <a:buFont typeface="Arial" panose="020B0604020202020204" pitchFamily="34" charset="0"/>
              <a:buChar char="•"/>
            </a:pPr>
            <a:endParaRPr lang="en-US" sz="2000" dirty="0"/>
          </a:p>
          <a:p>
            <a:pPr marL="742950" lvl="1" indent="-285750">
              <a:buFont typeface="Arial" panose="020B0604020202020204" pitchFamily="34" charset="0"/>
              <a:buChar char="•"/>
            </a:pPr>
            <a:r>
              <a:rPr lang="en-US" sz="2000" dirty="0"/>
              <a:t>7 deadly sins (cardinal sins):</a:t>
            </a:r>
          </a:p>
          <a:p>
            <a:pPr marL="1200150" lvl="2" indent="-285750">
              <a:buFont typeface="Arial" panose="020B0604020202020204" pitchFamily="34" charset="0"/>
              <a:buChar char="•"/>
            </a:pPr>
            <a:r>
              <a:rPr lang="en-US" sz="2000" dirty="0"/>
              <a:t>Pride, lust, greed, envy, gluttony, wrath and sloth</a:t>
            </a:r>
          </a:p>
        </p:txBody>
      </p:sp>
    </p:spTree>
    <p:extLst>
      <p:ext uri="{BB962C8B-B14F-4D97-AF65-F5344CB8AC3E}">
        <p14:creationId xmlns:p14="http://schemas.microsoft.com/office/powerpoint/2010/main" val="254718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75CA-881F-4C9B-8F87-3AAA48410C6B}"/>
              </a:ext>
            </a:extLst>
          </p:cNvPr>
          <p:cNvSpPr>
            <a:spLocks noGrp="1"/>
          </p:cNvSpPr>
          <p:nvPr>
            <p:ph type="title"/>
          </p:nvPr>
        </p:nvSpPr>
        <p:spPr/>
        <p:txBody>
          <a:bodyPr/>
          <a:lstStyle/>
          <a:p>
            <a:r>
              <a:rPr lang="en-US" dirty="0"/>
              <a:t>Sabbath Covenant With Creation</a:t>
            </a:r>
          </a:p>
        </p:txBody>
      </p:sp>
      <p:sp>
        <p:nvSpPr>
          <p:cNvPr id="4" name="TextBox 3">
            <a:extLst>
              <a:ext uri="{FF2B5EF4-FFF2-40B4-BE49-F238E27FC236}">
                <a16:creationId xmlns:a16="http://schemas.microsoft.com/office/drawing/2014/main" id="{79A06DED-E658-450A-B33A-F0ABA8D494A6}"/>
              </a:ext>
            </a:extLst>
          </p:cNvPr>
          <p:cNvSpPr txBox="1"/>
          <p:nvPr/>
        </p:nvSpPr>
        <p:spPr>
          <a:xfrm>
            <a:off x="2133862" y="1981330"/>
            <a:ext cx="8537944"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t>In creating the world – God is swearing covenant with the universe</a:t>
            </a:r>
          </a:p>
          <a:p>
            <a:endParaRPr lang="en-US" sz="2000" dirty="0"/>
          </a:p>
          <a:p>
            <a:pPr marL="285750" indent="-285750">
              <a:buFont typeface="Arial" panose="020B0604020202020204" pitchFamily="34" charset="0"/>
              <a:buChar char="•"/>
            </a:pPr>
            <a:r>
              <a:rPr lang="en-US" sz="2000" dirty="0"/>
              <a:t>More than master and slaves; more than creator and creatures</a:t>
            </a:r>
          </a:p>
          <a:p>
            <a:endParaRPr lang="en-US" sz="2000" dirty="0"/>
          </a:p>
          <a:p>
            <a:pPr marL="285750" indent="-285750">
              <a:buFont typeface="Arial" panose="020B0604020202020204" pitchFamily="34" charset="0"/>
              <a:buChar char="•"/>
            </a:pPr>
            <a:r>
              <a:rPr lang="en-US" sz="2000" dirty="0"/>
              <a:t>“So God blessed the seventh day and hallowed it, because on it God rested from all his work which he had done in creation”</a:t>
            </a:r>
          </a:p>
          <a:p>
            <a:endParaRPr lang="en-US" sz="2000" dirty="0"/>
          </a:p>
          <a:p>
            <a:pPr marL="285750" indent="-285750">
              <a:buFont typeface="Arial" panose="020B0604020202020204" pitchFamily="34" charset="0"/>
              <a:buChar char="•"/>
            </a:pPr>
            <a:r>
              <a:rPr lang="en-US" sz="2000" dirty="0"/>
              <a:t>God invites us into that rest</a:t>
            </a:r>
          </a:p>
          <a:p>
            <a:endParaRPr lang="en-US" sz="2000" dirty="0"/>
          </a:p>
          <a:p>
            <a:pPr marL="285750" indent="-285750">
              <a:buFont typeface="Arial" panose="020B0604020202020204" pitchFamily="34" charset="0"/>
              <a:buChar char="•"/>
            </a:pPr>
            <a:r>
              <a:rPr lang="en-US" sz="2000" dirty="0"/>
              <a:t>REST – represents covenant relationship w/ creation</a:t>
            </a:r>
          </a:p>
        </p:txBody>
      </p:sp>
    </p:spTree>
    <p:extLst>
      <p:ext uri="{BB962C8B-B14F-4D97-AF65-F5344CB8AC3E}">
        <p14:creationId xmlns:p14="http://schemas.microsoft.com/office/powerpoint/2010/main" val="3877102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26FFA-54DA-4538-89C6-20403F07942F}"/>
              </a:ext>
            </a:extLst>
          </p:cNvPr>
          <p:cNvSpPr>
            <a:spLocks noGrp="1"/>
          </p:cNvSpPr>
          <p:nvPr>
            <p:ph type="title"/>
          </p:nvPr>
        </p:nvSpPr>
        <p:spPr/>
        <p:txBody>
          <a:bodyPr/>
          <a:lstStyle/>
          <a:p>
            <a:r>
              <a:rPr lang="en-US" dirty="0"/>
              <a:t>Evil Line of Cain</a:t>
            </a:r>
          </a:p>
        </p:txBody>
      </p:sp>
      <p:sp>
        <p:nvSpPr>
          <p:cNvPr id="4" name="TextBox 3">
            <a:extLst>
              <a:ext uri="{FF2B5EF4-FFF2-40B4-BE49-F238E27FC236}">
                <a16:creationId xmlns:a16="http://schemas.microsoft.com/office/drawing/2014/main" id="{C125F18E-2751-4D3D-AE60-2C645B78BB3E}"/>
              </a:ext>
            </a:extLst>
          </p:cNvPr>
          <p:cNvSpPr txBox="1"/>
          <p:nvPr/>
        </p:nvSpPr>
        <p:spPr>
          <a:xfrm>
            <a:off x="1772356" y="1501422"/>
            <a:ext cx="8918222"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Not abandoned by God, but is punished and banished to be a wanderer</a:t>
            </a:r>
          </a:p>
          <a:p>
            <a:pPr marL="285750" indent="-285750">
              <a:buFont typeface="Arial" panose="020B0604020202020204" pitchFamily="34" charset="0"/>
              <a:buChar char="•"/>
            </a:pPr>
            <a:r>
              <a:rPr lang="en-US" sz="2400" dirty="0"/>
              <a:t>“my punishment is too much to bear” - Cain</a:t>
            </a:r>
          </a:p>
          <a:p>
            <a:pPr marL="285750" indent="-285750">
              <a:buFont typeface="Arial" panose="020B0604020202020204" pitchFamily="34" charset="0"/>
              <a:buChar char="•"/>
            </a:pPr>
            <a:r>
              <a:rPr lang="en-US" sz="2400" dirty="0"/>
              <a:t>Land of Nod meaning “wandering”</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Descendants of Cain –</a:t>
            </a:r>
          </a:p>
          <a:p>
            <a:pPr marL="742950" lvl="1" indent="-285750">
              <a:buFont typeface="Arial" panose="020B0604020202020204" pitchFamily="34" charset="0"/>
              <a:buChar char="•"/>
            </a:pPr>
            <a:r>
              <a:rPr lang="en-US" sz="2400" dirty="0"/>
              <a:t>With his wife has son Enoch</a:t>
            </a:r>
          </a:p>
          <a:p>
            <a:pPr marL="742950" lvl="1" indent="-285750">
              <a:buFont typeface="Arial" panose="020B0604020202020204" pitchFamily="34" charset="0"/>
              <a:buChar char="•"/>
            </a:pPr>
            <a:r>
              <a:rPr lang="en-US" sz="2400" dirty="0"/>
              <a:t>End of Chapter 4 lists the rest of this line</a:t>
            </a:r>
          </a:p>
          <a:p>
            <a:pPr marL="742950" lvl="1" indent="-285750">
              <a:buFont typeface="Arial" panose="020B0604020202020204" pitchFamily="34" charset="0"/>
              <a:buChar char="•"/>
            </a:pPr>
            <a:r>
              <a:rPr lang="en-US" sz="2400" dirty="0"/>
              <a:t>Lamech – seven generations down from Cain</a:t>
            </a:r>
          </a:p>
          <a:p>
            <a:pPr marL="1200150" lvl="2" indent="-285750">
              <a:buFont typeface="Arial" panose="020B0604020202020204" pitchFamily="34" charset="0"/>
              <a:buChar char="•"/>
            </a:pPr>
            <a:r>
              <a:rPr lang="en-US" sz="2400" dirty="0"/>
              <a:t>Note importance of number 7 as symbol for perfection in the Bible</a:t>
            </a:r>
          </a:p>
          <a:p>
            <a:pPr marL="742950" lvl="1" indent="-285750">
              <a:buFont typeface="Arial" panose="020B0604020202020204" pitchFamily="34" charset="0"/>
              <a:buChar char="•"/>
            </a:pPr>
            <a:r>
              <a:rPr lang="en-US" sz="2400" dirty="0"/>
              <a:t>Lamech has first record of polygamy</a:t>
            </a:r>
          </a:p>
        </p:txBody>
      </p:sp>
    </p:spTree>
    <p:extLst>
      <p:ext uri="{BB962C8B-B14F-4D97-AF65-F5344CB8AC3E}">
        <p14:creationId xmlns:p14="http://schemas.microsoft.com/office/powerpoint/2010/main" val="586154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10F5D-AE71-41DA-8588-A4C199F6B3ED}"/>
              </a:ext>
            </a:extLst>
          </p:cNvPr>
          <p:cNvSpPr>
            <a:spLocks noGrp="1"/>
          </p:cNvSpPr>
          <p:nvPr>
            <p:ph type="title"/>
          </p:nvPr>
        </p:nvSpPr>
        <p:spPr/>
        <p:txBody>
          <a:bodyPr/>
          <a:lstStyle/>
          <a:p>
            <a:r>
              <a:rPr lang="en-US" dirty="0"/>
              <a:t>Evil Line of Cain</a:t>
            </a:r>
          </a:p>
        </p:txBody>
      </p:sp>
      <p:sp>
        <p:nvSpPr>
          <p:cNvPr id="4" name="TextBox 3">
            <a:extLst>
              <a:ext uri="{FF2B5EF4-FFF2-40B4-BE49-F238E27FC236}">
                <a16:creationId xmlns:a16="http://schemas.microsoft.com/office/drawing/2014/main" id="{2C2FC17A-C530-43C8-A69A-766A907F840C}"/>
              </a:ext>
            </a:extLst>
          </p:cNvPr>
          <p:cNvSpPr txBox="1"/>
          <p:nvPr/>
        </p:nvSpPr>
        <p:spPr>
          <a:xfrm>
            <a:off x="1693333" y="1772356"/>
            <a:ext cx="9064978"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Lamech – has two wives – polygamy</a:t>
            </a:r>
          </a:p>
          <a:p>
            <a:pPr marL="742950" lvl="1" indent="-285750">
              <a:buFont typeface="Arial" panose="020B0604020202020204" pitchFamily="34" charset="0"/>
              <a:buChar char="•"/>
            </a:pPr>
            <a:r>
              <a:rPr lang="en-US" sz="2000" dirty="0"/>
              <a:t>Breaks the marriage covenant</a:t>
            </a:r>
          </a:p>
          <a:p>
            <a:pPr marL="742950" lvl="1" indent="-285750">
              <a:buFont typeface="Arial" panose="020B0604020202020204" pitchFamily="34" charset="0"/>
              <a:buChar char="•"/>
            </a:pPr>
            <a:r>
              <a:rPr lang="en-US" sz="2000" dirty="0"/>
              <a:t>Women treated as objects to be possessed instead of with dignity and respect</a:t>
            </a:r>
          </a:p>
          <a:p>
            <a:pPr marL="742950" lvl="1" indent="-285750">
              <a:buFont typeface="Arial" panose="020B0604020202020204" pitchFamily="34" charset="0"/>
              <a:buChar char="•"/>
            </a:pPr>
            <a:r>
              <a:rPr lang="en-US" sz="2000" dirty="0"/>
              <a:t>Treats men as objects too – killing whenever he wants</a:t>
            </a:r>
          </a:p>
          <a:p>
            <a:pPr marL="742950" lvl="1" indent="-285750">
              <a:buFont typeface="Arial" panose="020B0604020202020204" pitchFamily="34" charset="0"/>
              <a:buChar char="•"/>
            </a:pPr>
            <a:r>
              <a:rPr lang="en-US" sz="2000" dirty="0"/>
              <a:t>People aren’t treated as images of God</a:t>
            </a:r>
          </a:p>
          <a:p>
            <a:pPr marL="742950" lvl="1" indent="-285750">
              <a:buFont typeface="Arial" panose="020B0604020202020204" pitchFamily="34" charset="0"/>
              <a:buChar char="•"/>
            </a:pPr>
            <a:r>
              <a:rPr lang="en-US" sz="2000" dirty="0"/>
              <a:t>We see how much evil has been brought into the world</a:t>
            </a:r>
          </a:p>
        </p:txBody>
      </p:sp>
    </p:spTree>
    <p:extLst>
      <p:ext uri="{BB962C8B-B14F-4D97-AF65-F5344CB8AC3E}">
        <p14:creationId xmlns:p14="http://schemas.microsoft.com/office/powerpoint/2010/main" val="2059157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96CBC-0927-468D-8D0E-980631F2478A}"/>
              </a:ext>
            </a:extLst>
          </p:cNvPr>
          <p:cNvSpPr>
            <a:spLocks noGrp="1"/>
          </p:cNvSpPr>
          <p:nvPr>
            <p:ph type="title"/>
          </p:nvPr>
        </p:nvSpPr>
        <p:spPr/>
        <p:txBody>
          <a:bodyPr/>
          <a:lstStyle/>
          <a:p>
            <a:r>
              <a:rPr lang="en-US" dirty="0"/>
              <a:t>Seth</a:t>
            </a:r>
          </a:p>
        </p:txBody>
      </p:sp>
      <p:sp>
        <p:nvSpPr>
          <p:cNvPr id="4" name="TextBox 3">
            <a:extLst>
              <a:ext uri="{FF2B5EF4-FFF2-40B4-BE49-F238E27FC236}">
                <a16:creationId xmlns:a16="http://schemas.microsoft.com/office/drawing/2014/main" id="{4EE553F4-3A0A-4BCA-B86F-82EE1E3FCB67}"/>
              </a:ext>
            </a:extLst>
          </p:cNvPr>
          <p:cNvSpPr txBox="1"/>
          <p:nvPr/>
        </p:nvSpPr>
        <p:spPr>
          <a:xfrm>
            <a:off x="1952978" y="1546578"/>
            <a:ext cx="8737600"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Adam and Eve have another son Seth</a:t>
            </a:r>
          </a:p>
          <a:p>
            <a:pPr marL="285750" indent="-285750">
              <a:buFont typeface="Arial" panose="020B0604020202020204" pitchFamily="34" charset="0"/>
              <a:buChar char="•"/>
            </a:pPr>
            <a:r>
              <a:rPr lang="en-US" sz="2400" dirty="0"/>
              <a:t>Seth’s family line are considered followers of God</a:t>
            </a:r>
          </a:p>
          <a:p>
            <a:pPr marL="742950" lvl="1" indent="-285750">
              <a:buFont typeface="Arial" panose="020B0604020202020204" pitchFamily="34" charset="0"/>
              <a:buChar char="•"/>
            </a:pPr>
            <a:r>
              <a:rPr lang="en-US" sz="2400" dirty="0"/>
              <a:t>Very different from Cain’s line</a:t>
            </a:r>
          </a:p>
          <a:p>
            <a:pPr marL="285750" indent="-285750">
              <a:buFont typeface="Arial" panose="020B0604020202020204" pitchFamily="34" charset="0"/>
              <a:buChar char="•"/>
            </a:pPr>
            <a:r>
              <a:rPr lang="en-US" sz="2400" dirty="0"/>
              <a:t>Seth’s line does things not for their glory like Cain’s line, but for the glory of God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City of God begins and God’s covenant family finally progressing</a:t>
            </a:r>
          </a:p>
          <a:p>
            <a:endParaRPr lang="en-US" sz="2400" dirty="0"/>
          </a:p>
          <a:p>
            <a:pPr marL="285750" indent="-285750">
              <a:buFont typeface="Arial" panose="020B0604020202020204" pitchFamily="34" charset="0"/>
              <a:buChar char="•"/>
            </a:pPr>
            <a:r>
              <a:rPr lang="en-US" sz="2400" dirty="0"/>
              <a:t>Seth was Adam’s son in the same way that Adam was God’s son.  God isn’t just our creator. God is our Father as well</a:t>
            </a:r>
          </a:p>
        </p:txBody>
      </p:sp>
    </p:spTree>
    <p:extLst>
      <p:ext uri="{BB962C8B-B14F-4D97-AF65-F5344CB8AC3E}">
        <p14:creationId xmlns:p14="http://schemas.microsoft.com/office/powerpoint/2010/main" val="2856434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953C-DA1E-4F56-95ED-86CAE6F292E4}"/>
              </a:ext>
            </a:extLst>
          </p:cNvPr>
          <p:cNvSpPr>
            <a:spLocks noGrp="1"/>
          </p:cNvSpPr>
          <p:nvPr>
            <p:ph type="title"/>
          </p:nvPr>
        </p:nvSpPr>
        <p:spPr/>
        <p:txBody>
          <a:bodyPr/>
          <a:lstStyle/>
          <a:p>
            <a:r>
              <a:rPr lang="en-US" dirty="0" err="1"/>
              <a:t>Caininites</a:t>
            </a:r>
            <a:r>
              <a:rPr lang="en-US" dirty="0"/>
              <a:t> and </a:t>
            </a:r>
            <a:r>
              <a:rPr lang="en-US" dirty="0" err="1"/>
              <a:t>Sethites</a:t>
            </a:r>
            <a:endParaRPr lang="en-US" dirty="0"/>
          </a:p>
        </p:txBody>
      </p:sp>
      <p:sp>
        <p:nvSpPr>
          <p:cNvPr id="4" name="TextBox 3">
            <a:extLst>
              <a:ext uri="{FF2B5EF4-FFF2-40B4-BE49-F238E27FC236}">
                <a16:creationId xmlns:a16="http://schemas.microsoft.com/office/drawing/2014/main" id="{D6BBD370-4F34-4B36-B9F2-273F0B6F1847}"/>
              </a:ext>
            </a:extLst>
          </p:cNvPr>
          <p:cNvSpPr txBox="1"/>
          <p:nvPr/>
        </p:nvSpPr>
        <p:spPr>
          <a:xfrm>
            <a:off x="2020711" y="1885285"/>
            <a:ext cx="7665156"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Two very different families living together on earth</a:t>
            </a:r>
          </a:p>
          <a:p>
            <a:pPr marL="285750" indent="-285750">
              <a:buFont typeface="Arial" panose="020B0604020202020204" pitchFamily="34" charset="0"/>
              <a:buChar char="•"/>
            </a:pPr>
            <a:r>
              <a:rPr lang="en-US" sz="2400" dirty="0" err="1"/>
              <a:t>Caninites</a:t>
            </a:r>
            <a:endParaRPr lang="en-US" sz="2400" dirty="0"/>
          </a:p>
          <a:p>
            <a:pPr marL="742950" lvl="1" indent="-285750">
              <a:buFont typeface="Arial" panose="020B0604020202020204" pitchFamily="34" charset="0"/>
              <a:buChar char="•"/>
            </a:pPr>
            <a:r>
              <a:rPr lang="en-US" sz="2400" dirty="0"/>
              <a:t>Saw war and personal glory</a:t>
            </a:r>
          </a:p>
          <a:p>
            <a:pPr marL="742950" lvl="1" indent="-285750">
              <a:buFont typeface="Arial" panose="020B0604020202020204" pitchFamily="34" charset="0"/>
              <a:buChar char="•"/>
            </a:pPr>
            <a:r>
              <a:rPr lang="en-US" sz="2400" dirty="0"/>
              <a:t>“daughters of men” – descendants of Cain</a:t>
            </a:r>
          </a:p>
          <a:p>
            <a:pPr marL="285750" indent="-285750">
              <a:buFont typeface="Arial" panose="020B0604020202020204" pitchFamily="34" charset="0"/>
              <a:buChar char="•"/>
            </a:pPr>
            <a:r>
              <a:rPr lang="en-US" sz="2400" dirty="0" err="1"/>
              <a:t>Sethites</a:t>
            </a:r>
            <a:endParaRPr lang="en-US" sz="2400" dirty="0"/>
          </a:p>
          <a:p>
            <a:pPr marL="742950" lvl="1" indent="-285750">
              <a:buFont typeface="Arial" panose="020B0604020202020204" pitchFamily="34" charset="0"/>
              <a:buChar char="•"/>
            </a:pPr>
            <a:r>
              <a:rPr lang="en-US" sz="2400" dirty="0"/>
              <a:t>Worshipped God, but still sin in world</a:t>
            </a:r>
          </a:p>
          <a:p>
            <a:pPr marL="742950" lvl="1" indent="-285750">
              <a:buFont typeface="Arial" panose="020B0604020202020204" pitchFamily="34" charset="0"/>
              <a:buChar char="•"/>
            </a:pPr>
            <a:r>
              <a:rPr lang="en-US" sz="2400" dirty="0"/>
              <a:t>“Sons of God” – God’s image and likeness</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Line of Seth isn’t perfect though</a:t>
            </a:r>
          </a:p>
          <a:p>
            <a:pPr marL="742950" lvl="1" indent="-285750">
              <a:buFont typeface="Arial" panose="020B0604020202020204" pitchFamily="34" charset="0"/>
              <a:buChar char="•"/>
            </a:pPr>
            <a:r>
              <a:rPr lang="en-US" sz="2400" dirty="0"/>
              <a:t>Still tempted by sin</a:t>
            </a:r>
          </a:p>
        </p:txBody>
      </p:sp>
    </p:spTree>
    <p:extLst>
      <p:ext uri="{BB962C8B-B14F-4D97-AF65-F5344CB8AC3E}">
        <p14:creationId xmlns:p14="http://schemas.microsoft.com/office/powerpoint/2010/main" val="1970158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A06E-4B38-4DB9-B0E6-F78044A68356}"/>
              </a:ext>
            </a:extLst>
          </p:cNvPr>
          <p:cNvSpPr>
            <a:spLocks noGrp="1"/>
          </p:cNvSpPr>
          <p:nvPr>
            <p:ph type="title"/>
          </p:nvPr>
        </p:nvSpPr>
        <p:spPr/>
        <p:txBody>
          <a:bodyPr/>
          <a:lstStyle/>
          <a:p>
            <a:r>
              <a:rPr lang="en-US" dirty="0" err="1"/>
              <a:t>Caininites</a:t>
            </a:r>
            <a:r>
              <a:rPr lang="en-US" dirty="0"/>
              <a:t> and </a:t>
            </a:r>
            <a:r>
              <a:rPr lang="en-US" dirty="0" err="1"/>
              <a:t>Sethites</a:t>
            </a:r>
            <a:endParaRPr lang="en-US" dirty="0"/>
          </a:p>
        </p:txBody>
      </p:sp>
      <p:sp>
        <p:nvSpPr>
          <p:cNvPr id="4" name="TextBox 3">
            <a:extLst>
              <a:ext uri="{FF2B5EF4-FFF2-40B4-BE49-F238E27FC236}">
                <a16:creationId xmlns:a16="http://schemas.microsoft.com/office/drawing/2014/main" id="{03B0E0DA-B415-41C5-9CBB-035A05CC614E}"/>
              </a:ext>
            </a:extLst>
          </p:cNvPr>
          <p:cNvSpPr txBox="1"/>
          <p:nvPr/>
        </p:nvSpPr>
        <p:spPr>
          <a:xfrm>
            <a:off x="1783644" y="1885285"/>
            <a:ext cx="8500534"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Lines began to intermarry</a:t>
            </a:r>
          </a:p>
          <a:p>
            <a:pPr marL="285750" indent="-285750">
              <a:buFont typeface="Arial" panose="020B0604020202020204" pitchFamily="34" charset="0"/>
              <a:buChar char="•"/>
            </a:pPr>
            <a:r>
              <a:rPr lang="en-US" sz="2000" dirty="0"/>
              <a:t>Sin is taking over</a:t>
            </a:r>
          </a:p>
          <a:p>
            <a:pPr marL="285750" indent="-285750">
              <a:buFont typeface="Arial" panose="020B0604020202020204" pitchFamily="34" charset="0"/>
              <a:buChar char="•"/>
            </a:pPr>
            <a:r>
              <a:rPr lang="en-US" sz="2000" dirty="0"/>
              <a:t>We see evil throughout the world</a:t>
            </a:r>
          </a:p>
          <a:p>
            <a:pPr marL="285750" indent="-285750">
              <a:buFont typeface="Arial" panose="020B0604020202020204" pitchFamily="34" charset="0"/>
              <a:buChar char="•"/>
            </a:pPr>
            <a:r>
              <a:rPr lang="en-US" sz="2000" dirty="0"/>
              <a:t>Descendants of Lamech are</a:t>
            </a:r>
          </a:p>
          <a:p>
            <a:pPr marL="742950" lvl="1" indent="-285750">
              <a:buFont typeface="Arial" panose="020B0604020202020204" pitchFamily="34" charset="0"/>
              <a:buChar char="•"/>
            </a:pPr>
            <a:r>
              <a:rPr lang="en-US" sz="2000" dirty="0"/>
              <a:t>Unjust, violent men building a culture of evil</a:t>
            </a:r>
          </a:p>
          <a:p>
            <a:pPr marL="285750" indent="-285750">
              <a:buFont typeface="Arial" panose="020B0604020202020204" pitchFamily="34" charset="0"/>
              <a:buChar char="•"/>
            </a:pPr>
            <a:r>
              <a:rPr lang="en-US" sz="2000" dirty="0"/>
              <a:t>God grieves over the wickedness of man</a:t>
            </a:r>
          </a:p>
          <a:p>
            <a:pPr marL="285750" indent="-285750">
              <a:buFont typeface="Arial" panose="020B0604020202020204" pitchFamily="34" charset="0"/>
              <a:buChar char="•"/>
            </a:pPr>
            <a:r>
              <a:rPr lang="en-US" sz="2000" dirty="0"/>
              <a:t>Only one righteous blameless man left: </a:t>
            </a:r>
            <a:r>
              <a:rPr lang="en-US" sz="2000" dirty="0" err="1"/>
              <a:t>noah</a:t>
            </a:r>
            <a:r>
              <a:rPr lang="en-US" sz="2000" dirty="0"/>
              <a:t>, his wife, and 3 sons</a:t>
            </a:r>
          </a:p>
        </p:txBody>
      </p:sp>
    </p:spTree>
    <p:extLst>
      <p:ext uri="{BB962C8B-B14F-4D97-AF65-F5344CB8AC3E}">
        <p14:creationId xmlns:p14="http://schemas.microsoft.com/office/powerpoint/2010/main" val="161552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F393B-7E2F-4B91-A394-8D1E19E5BACE}"/>
              </a:ext>
            </a:extLst>
          </p:cNvPr>
          <p:cNvSpPr>
            <a:spLocks noGrp="1"/>
          </p:cNvSpPr>
          <p:nvPr>
            <p:ph type="title"/>
          </p:nvPr>
        </p:nvSpPr>
        <p:spPr/>
        <p:txBody>
          <a:bodyPr/>
          <a:lstStyle/>
          <a:p>
            <a:r>
              <a:rPr lang="en-US" dirty="0"/>
              <a:t>Time and Creation</a:t>
            </a:r>
          </a:p>
        </p:txBody>
      </p:sp>
      <p:sp>
        <p:nvSpPr>
          <p:cNvPr id="4" name="TextBox 3">
            <a:extLst>
              <a:ext uri="{FF2B5EF4-FFF2-40B4-BE49-F238E27FC236}">
                <a16:creationId xmlns:a16="http://schemas.microsoft.com/office/drawing/2014/main" id="{EE060330-6B4A-43F1-B6A7-6BD327E82614}"/>
              </a:ext>
            </a:extLst>
          </p:cNvPr>
          <p:cNvSpPr txBox="1"/>
          <p:nvPr/>
        </p:nvSpPr>
        <p:spPr>
          <a:xfrm>
            <a:off x="2092351" y="2212623"/>
            <a:ext cx="8997244"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What was God doing before he created?</a:t>
            </a:r>
          </a:p>
          <a:p>
            <a:pPr marL="742950" lvl="1" indent="-285750">
              <a:buFont typeface="Arial" panose="020B0604020202020204" pitchFamily="34" charset="0"/>
              <a:buChar char="•"/>
            </a:pPr>
            <a:r>
              <a:rPr lang="en-US" sz="2400" dirty="0"/>
              <a:t>“Nothing he didn’t have the time” –St. Augustine</a:t>
            </a:r>
          </a:p>
          <a:p>
            <a:pPr marL="285750" indent="-285750">
              <a:buFont typeface="Arial" panose="020B0604020202020204" pitchFamily="34" charset="0"/>
              <a:buChar char="•"/>
            </a:pPr>
            <a:r>
              <a:rPr lang="en-US" sz="2400" dirty="0"/>
              <a:t>Time and space are different for God</a:t>
            </a:r>
          </a:p>
          <a:p>
            <a:pPr marL="742950" lvl="1" indent="-285750">
              <a:buFont typeface="Arial" panose="020B0604020202020204" pitchFamily="34" charset="0"/>
              <a:buChar char="•"/>
            </a:pPr>
            <a:r>
              <a:rPr lang="en-US" sz="2400" dirty="0"/>
              <a:t>Exist for creatures</a:t>
            </a:r>
          </a:p>
          <a:p>
            <a:pPr marL="742950" lvl="1" indent="-285750">
              <a:buFont typeface="Arial" panose="020B0604020202020204" pitchFamily="34" charset="0"/>
              <a:buChar char="•"/>
            </a:pPr>
            <a:r>
              <a:rPr lang="en-US" sz="2400" dirty="0"/>
              <a:t>God fills all of time</a:t>
            </a:r>
          </a:p>
        </p:txBody>
      </p:sp>
    </p:spTree>
    <p:extLst>
      <p:ext uri="{BB962C8B-B14F-4D97-AF65-F5344CB8AC3E}">
        <p14:creationId xmlns:p14="http://schemas.microsoft.com/office/powerpoint/2010/main" val="398845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0E2F-52AB-4184-94F3-C8424E58E5AB}"/>
              </a:ext>
            </a:extLst>
          </p:cNvPr>
          <p:cNvSpPr>
            <a:spLocks noGrp="1"/>
          </p:cNvSpPr>
          <p:nvPr>
            <p:ph type="title"/>
          </p:nvPr>
        </p:nvSpPr>
        <p:spPr/>
        <p:txBody>
          <a:bodyPr/>
          <a:lstStyle/>
          <a:p>
            <a:r>
              <a:rPr lang="en-US" dirty="0"/>
              <a:t>“Omnipresent”</a:t>
            </a:r>
          </a:p>
        </p:txBody>
      </p:sp>
      <p:sp>
        <p:nvSpPr>
          <p:cNvPr id="4" name="TextBox 3">
            <a:extLst>
              <a:ext uri="{FF2B5EF4-FFF2-40B4-BE49-F238E27FC236}">
                <a16:creationId xmlns:a16="http://schemas.microsoft.com/office/drawing/2014/main" id="{33218B37-FC4B-4765-8891-119F9BDA8766}"/>
              </a:ext>
            </a:extLst>
          </p:cNvPr>
          <p:cNvSpPr txBox="1"/>
          <p:nvPr/>
        </p:nvSpPr>
        <p:spPr>
          <a:xfrm>
            <a:off x="2272973" y="2133600"/>
            <a:ext cx="8636000" cy="2215991"/>
          </a:xfrm>
          <a:prstGeom prst="rect">
            <a:avLst/>
          </a:prstGeom>
          <a:noFill/>
        </p:spPr>
        <p:txBody>
          <a:bodyPr wrap="square" rtlCol="0">
            <a:spAutoFit/>
          </a:bodyPr>
          <a:lstStyle/>
          <a:p>
            <a:pPr marL="285750" indent="-285750">
              <a:buFont typeface="Arial" panose="020B0604020202020204" pitchFamily="34" charset="0"/>
              <a:buChar char="•"/>
            </a:pPr>
            <a:r>
              <a:rPr lang="en-US" sz="2400" dirty="0"/>
              <a:t>We speak of God as “omnipresent”</a:t>
            </a:r>
          </a:p>
          <a:p>
            <a:pPr marL="285750" indent="-285750">
              <a:buFont typeface="Arial" panose="020B0604020202020204" pitchFamily="34" charset="0"/>
              <a:buChar char="•"/>
            </a:pPr>
            <a:r>
              <a:rPr lang="en-US" sz="2400" dirty="0"/>
              <a:t>Omnipresent – God is everywhere – He cannot move</a:t>
            </a:r>
          </a:p>
          <a:p>
            <a:pPr marL="285750" indent="-285750">
              <a:buFont typeface="Arial" panose="020B0604020202020204" pitchFamily="34" charset="0"/>
              <a:buChar char="•"/>
            </a:pPr>
            <a:r>
              <a:rPr lang="en-US" sz="2400" dirty="0"/>
              <a:t>Why not? There is no place that he is not</a:t>
            </a:r>
          </a:p>
          <a:p>
            <a:pPr marL="285750" indent="-285750">
              <a:buFont typeface="Arial" panose="020B0604020202020204" pitchFamily="34" charset="0"/>
              <a:buChar char="•"/>
            </a:pPr>
            <a:r>
              <a:rPr lang="en-US" sz="2400" dirty="0"/>
              <a:t>God fills space to overflowing</a:t>
            </a:r>
          </a:p>
          <a:p>
            <a:pPr marL="285750" indent="-285750">
              <a:buFont typeface="Arial" panose="020B0604020202020204" pitchFamily="34" charset="0"/>
              <a:buChar char="•"/>
            </a:pPr>
            <a:r>
              <a:rPr lang="en-US" sz="2400" dirty="0"/>
              <a:t>Space cannot contain the infinite glory of God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32655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CEBC-7359-4305-8286-BC794A2F1B09}"/>
              </a:ext>
            </a:extLst>
          </p:cNvPr>
          <p:cNvSpPr>
            <a:spLocks noGrp="1"/>
          </p:cNvSpPr>
          <p:nvPr>
            <p:ph type="title"/>
          </p:nvPr>
        </p:nvSpPr>
        <p:spPr/>
        <p:txBody>
          <a:bodyPr/>
          <a:lstStyle/>
          <a:p>
            <a:r>
              <a:rPr lang="en-US" dirty="0"/>
              <a:t>Time</a:t>
            </a:r>
          </a:p>
        </p:txBody>
      </p:sp>
      <p:sp>
        <p:nvSpPr>
          <p:cNvPr id="4" name="TextBox 3">
            <a:extLst>
              <a:ext uri="{FF2B5EF4-FFF2-40B4-BE49-F238E27FC236}">
                <a16:creationId xmlns:a16="http://schemas.microsoft.com/office/drawing/2014/main" id="{BEE2B419-1C17-4DF0-A695-13F6148BD34B}"/>
              </a:ext>
            </a:extLst>
          </p:cNvPr>
          <p:cNvSpPr txBox="1"/>
          <p:nvPr/>
        </p:nvSpPr>
        <p:spPr>
          <a:xfrm>
            <a:off x="2415822" y="1885285"/>
            <a:ext cx="8154317"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t>Time is an experience of limited creatures like humans</a:t>
            </a:r>
          </a:p>
          <a:p>
            <a:pPr marL="285750" indent="-285750">
              <a:buFont typeface="Arial" panose="020B0604020202020204" pitchFamily="34" charset="0"/>
              <a:buChar char="•"/>
            </a:pPr>
            <a:r>
              <a:rPr lang="en-US" sz="2400" dirty="0"/>
              <a:t>We move forward in time</a:t>
            </a:r>
          </a:p>
          <a:p>
            <a:pPr marL="285750" indent="-285750">
              <a:buFont typeface="Arial" panose="020B0604020202020204" pitchFamily="34" charset="0"/>
              <a:buChar char="•"/>
            </a:pPr>
            <a:r>
              <a:rPr lang="en-US" sz="2400" dirty="0"/>
              <a:t>God fills all of time</a:t>
            </a:r>
          </a:p>
          <a:p>
            <a:pPr marL="285750" indent="-285750">
              <a:buFont typeface="Arial" panose="020B0604020202020204" pitchFamily="34" charset="0"/>
              <a:buChar char="•"/>
            </a:pPr>
            <a:r>
              <a:rPr lang="en-US" sz="2400" dirty="0"/>
              <a:t>For God – past, present and the future are one simultaneous moment</a:t>
            </a:r>
          </a:p>
          <a:p>
            <a:pPr marL="742950" lvl="1" indent="-285750">
              <a:buFont typeface="Arial" panose="020B0604020202020204" pitchFamily="34" charset="0"/>
              <a:buChar char="•"/>
            </a:pPr>
            <a:r>
              <a:rPr lang="en-US" sz="2400" dirty="0"/>
              <a:t>One eternal present</a:t>
            </a:r>
          </a:p>
        </p:txBody>
      </p:sp>
    </p:spTree>
    <p:extLst>
      <p:ext uri="{BB962C8B-B14F-4D97-AF65-F5344CB8AC3E}">
        <p14:creationId xmlns:p14="http://schemas.microsoft.com/office/powerpoint/2010/main" val="212657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5C4F-CC59-4B91-A37F-D3CAD42749E3}"/>
              </a:ext>
            </a:extLst>
          </p:cNvPr>
          <p:cNvSpPr>
            <a:spLocks noGrp="1"/>
          </p:cNvSpPr>
          <p:nvPr>
            <p:ph type="title"/>
          </p:nvPr>
        </p:nvSpPr>
        <p:spPr/>
        <p:txBody>
          <a:bodyPr/>
          <a:lstStyle/>
          <a:p>
            <a:r>
              <a:rPr lang="en-US" dirty="0"/>
              <a:t>Creation is Good</a:t>
            </a:r>
          </a:p>
        </p:txBody>
      </p:sp>
      <p:sp>
        <p:nvSpPr>
          <p:cNvPr id="4" name="TextBox 3">
            <a:extLst>
              <a:ext uri="{FF2B5EF4-FFF2-40B4-BE49-F238E27FC236}">
                <a16:creationId xmlns:a16="http://schemas.microsoft.com/office/drawing/2014/main" id="{AA1CBC2D-0D53-4822-9CC5-3E88EE1A1A38}"/>
              </a:ext>
            </a:extLst>
          </p:cNvPr>
          <p:cNvSpPr txBox="1"/>
          <p:nvPr/>
        </p:nvSpPr>
        <p:spPr>
          <a:xfrm>
            <a:off x="2720622" y="2065867"/>
            <a:ext cx="7849517"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35D56A07-76DD-4B35-B608-8783A5CF7F23}"/>
              </a:ext>
            </a:extLst>
          </p:cNvPr>
          <p:cNvSpPr txBox="1"/>
          <p:nvPr/>
        </p:nvSpPr>
        <p:spPr>
          <a:xfrm>
            <a:off x="2167467" y="1794933"/>
            <a:ext cx="8218311"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Some say the soul is good but the body is a necessary evil we need to get through this world</a:t>
            </a:r>
          </a:p>
          <a:p>
            <a:pPr marL="742950" lvl="1" indent="-285750">
              <a:buFont typeface="Arial" panose="020B0604020202020204" pitchFamily="34" charset="0"/>
              <a:buChar char="•"/>
            </a:pPr>
            <a:r>
              <a:rPr lang="en-US" sz="2400" dirty="0"/>
              <a:t>Genesis contradicts this</a:t>
            </a:r>
          </a:p>
          <a:p>
            <a:pPr marL="742950" lvl="1" indent="-285750">
              <a:buFont typeface="Arial" panose="020B0604020202020204" pitchFamily="34" charset="0"/>
              <a:buChar char="•"/>
            </a:pPr>
            <a:r>
              <a:rPr lang="en-US" sz="2400" dirty="0"/>
              <a:t>After each thing God creates we read “God saw that it was good”</a:t>
            </a:r>
          </a:p>
          <a:p>
            <a:pPr marL="285750" indent="-285750">
              <a:buFont typeface="Arial" panose="020B0604020202020204" pitchFamily="34" charset="0"/>
              <a:buChar char="•"/>
            </a:pPr>
            <a:r>
              <a:rPr lang="en-US" sz="2400" dirty="0"/>
              <a:t>Body and soul – both good</a:t>
            </a:r>
          </a:p>
          <a:p>
            <a:pPr marL="742950" lvl="1" indent="-285750">
              <a:buFont typeface="Arial" panose="020B0604020202020204" pitchFamily="34" charset="0"/>
              <a:buChar char="•"/>
            </a:pPr>
            <a:r>
              <a:rPr lang="en-US" sz="2400" dirty="0"/>
              <a:t>God uses these instruments to redeem us</a:t>
            </a:r>
          </a:p>
          <a:p>
            <a:pPr marL="742950" lvl="1" indent="-285750">
              <a:buFont typeface="Arial" panose="020B0604020202020204" pitchFamily="34" charset="0"/>
              <a:buChar char="•"/>
            </a:pPr>
            <a:r>
              <a:rPr lang="en-US" sz="2400" dirty="0"/>
              <a:t>If we sin with out bodies – God uses Christ’s body to redeem and restore us</a:t>
            </a:r>
          </a:p>
          <a:p>
            <a:pPr marL="742950" lvl="1" indent="-285750">
              <a:buFont typeface="Arial" panose="020B0604020202020204" pitchFamily="34" charset="0"/>
              <a:buChar char="•"/>
            </a:pPr>
            <a:r>
              <a:rPr lang="en-US" sz="2400" dirty="0"/>
              <a:t>We are material things for spiritual ends</a:t>
            </a:r>
          </a:p>
        </p:txBody>
      </p:sp>
    </p:spTree>
    <p:extLst>
      <p:ext uri="{BB962C8B-B14F-4D97-AF65-F5344CB8AC3E}">
        <p14:creationId xmlns:p14="http://schemas.microsoft.com/office/powerpoint/2010/main" val="577102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5C4F-CC59-4B91-A37F-D3CAD42749E3}"/>
              </a:ext>
            </a:extLst>
          </p:cNvPr>
          <p:cNvSpPr>
            <a:spLocks noGrp="1"/>
          </p:cNvSpPr>
          <p:nvPr>
            <p:ph type="title"/>
          </p:nvPr>
        </p:nvSpPr>
        <p:spPr/>
        <p:txBody>
          <a:bodyPr/>
          <a:lstStyle/>
          <a:p>
            <a:r>
              <a:rPr lang="en-US" dirty="0"/>
              <a:t>Human Beings in the Image of God</a:t>
            </a:r>
          </a:p>
        </p:txBody>
      </p:sp>
      <p:sp>
        <p:nvSpPr>
          <p:cNvPr id="4" name="TextBox 3">
            <a:extLst>
              <a:ext uri="{FF2B5EF4-FFF2-40B4-BE49-F238E27FC236}">
                <a16:creationId xmlns:a16="http://schemas.microsoft.com/office/drawing/2014/main" id="{AA1CBC2D-0D53-4822-9CC5-3E88EE1A1A38}"/>
              </a:ext>
            </a:extLst>
          </p:cNvPr>
          <p:cNvSpPr txBox="1"/>
          <p:nvPr/>
        </p:nvSpPr>
        <p:spPr>
          <a:xfrm>
            <a:off x="2720622" y="2065867"/>
            <a:ext cx="7849517"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35D56A07-76DD-4B35-B608-8783A5CF7F23}"/>
              </a:ext>
            </a:extLst>
          </p:cNvPr>
          <p:cNvSpPr txBox="1"/>
          <p:nvPr/>
        </p:nvSpPr>
        <p:spPr>
          <a:xfrm>
            <a:off x="2167467" y="1794933"/>
            <a:ext cx="8218311"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Human beings were the very last thing that God creates:</a:t>
            </a:r>
          </a:p>
          <a:p>
            <a:pPr marL="742950" lvl="1" indent="-285750">
              <a:buFont typeface="Arial" panose="020B0604020202020204" pitchFamily="34" charset="0"/>
              <a:buChar char="•"/>
            </a:pPr>
            <a:r>
              <a:rPr lang="en-US" sz="2400" dirty="0"/>
              <a:t>““Let us make man in our image, after our likeness, and let them have dominion over the fish of the sea, and the birds of the air, and over the cattle, and over all the earth, and over every creeping thing that creeps upon the earth.”” So God created man in his own image, in the image of God he created him; male and female he created them.”</a:t>
            </a:r>
          </a:p>
        </p:txBody>
      </p:sp>
    </p:spTree>
    <p:extLst>
      <p:ext uri="{BB962C8B-B14F-4D97-AF65-F5344CB8AC3E}">
        <p14:creationId xmlns:p14="http://schemas.microsoft.com/office/powerpoint/2010/main" val="354770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5C4F-CC59-4B91-A37F-D3CAD42749E3}"/>
              </a:ext>
            </a:extLst>
          </p:cNvPr>
          <p:cNvSpPr>
            <a:spLocks noGrp="1"/>
          </p:cNvSpPr>
          <p:nvPr>
            <p:ph type="title"/>
          </p:nvPr>
        </p:nvSpPr>
        <p:spPr>
          <a:xfrm>
            <a:off x="1399822" y="808056"/>
            <a:ext cx="9170318" cy="1077229"/>
          </a:xfrm>
        </p:spPr>
        <p:txBody>
          <a:bodyPr/>
          <a:lstStyle/>
          <a:p>
            <a:r>
              <a:rPr lang="en-US" dirty="0"/>
              <a:t>What does it mean to be created in the Image of God and after his Likeness?</a:t>
            </a:r>
          </a:p>
        </p:txBody>
      </p:sp>
      <p:sp>
        <p:nvSpPr>
          <p:cNvPr id="4" name="TextBox 3">
            <a:extLst>
              <a:ext uri="{FF2B5EF4-FFF2-40B4-BE49-F238E27FC236}">
                <a16:creationId xmlns:a16="http://schemas.microsoft.com/office/drawing/2014/main" id="{AA1CBC2D-0D53-4822-9CC5-3E88EE1A1A38}"/>
              </a:ext>
            </a:extLst>
          </p:cNvPr>
          <p:cNvSpPr txBox="1"/>
          <p:nvPr/>
        </p:nvSpPr>
        <p:spPr>
          <a:xfrm>
            <a:off x="2720622" y="2065867"/>
            <a:ext cx="7849517" cy="3970318"/>
          </a:xfrm>
          <a:prstGeom prst="rect">
            <a:avLst/>
          </a:prstGeom>
          <a:noFill/>
        </p:spPr>
        <p:txBody>
          <a:bodyPr wrap="square" rtlCol="0">
            <a:spAutoFit/>
          </a:bodyPr>
          <a:lstStyle/>
          <a:p>
            <a:pPr marL="285750" indent="-285750">
              <a:buFont typeface="Arial" panose="020B0604020202020204" pitchFamily="34" charset="0"/>
              <a:buChar char="•"/>
            </a:pPr>
            <a:r>
              <a:rPr lang="en-US" dirty="0"/>
              <a:t>God is our Father</a:t>
            </a:r>
          </a:p>
          <a:p>
            <a:pPr marL="742950" lvl="1" indent="-285750">
              <a:buFont typeface="Arial" panose="020B0604020202020204" pitchFamily="34" charset="0"/>
              <a:buChar char="•"/>
            </a:pPr>
            <a:r>
              <a:rPr lang="en-US" dirty="0"/>
              <a:t>“We are created with the ability to have a loving relationship with God, our father.  We were given ‘the inner harmony of the human person, the harmony between man and woman’ from the moment out existence began” (CCC 376)</a:t>
            </a:r>
          </a:p>
          <a:p>
            <a:pPr marL="285750" indent="-285750">
              <a:buFont typeface="Arial" panose="020B0604020202020204" pitchFamily="34" charset="0"/>
              <a:buChar char="•"/>
            </a:pPr>
            <a:r>
              <a:rPr lang="en-US" dirty="0"/>
              <a:t>We are like God</a:t>
            </a:r>
          </a:p>
          <a:p>
            <a:pPr marL="742950" lvl="1" indent="-285750">
              <a:buFont typeface="Arial" panose="020B0604020202020204" pitchFamily="34" charset="0"/>
              <a:buChar char="•"/>
            </a:pPr>
            <a:r>
              <a:rPr lang="en-US" dirty="0"/>
              <a:t>We have intelligence, free will and the capacity to love</a:t>
            </a:r>
          </a:p>
          <a:p>
            <a:pPr marL="742950" lvl="1" indent="-285750">
              <a:buFont typeface="Arial" panose="020B0604020202020204" pitchFamily="34" charset="0"/>
              <a:buChar char="•"/>
            </a:pPr>
            <a:r>
              <a:rPr lang="en-US" dirty="0"/>
              <a:t>We have physical bodies and rational souls</a:t>
            </a:r>
          </a:p>
          <a:p>
            <a:pPr marL="285750" indent="-285750">
              <a:buFont typeface="Arial" panose="020B0604020202020204" pitchFamily="34" charset="0"/>
              <a:buChar char="•"/>
            </a:pPr>
            <a:r>
              <a:rPr lang="en-US" dirty="0"/>
              <a:t>Human life possesses great sacredness</a:t>
            </a:r>
          </a:p>
          <a:p>
            <a:pPr marL="742950" lvl="1" indent="-285750">
              <a:buFont typeface="Arial" panose="020B0604020202020204" pitchFamily="34" charset="0"/>
              <a:buChar char="•"/>
            </a:pPr>
            <a:r>
              <a:rPr lang="en-US" dirty="0"/>
              <a:t>We are all sacred because every person is created in God’s image</a:t>
            </a:r>
          </a:p>
          <a:p>
            <a:pPr marL="742950" lvl="1" indent="-285750">
              <a:buFont typeface="Arial" panose="020B0604020202020204" pitchFamily="34" charset="0"/>
              <a:buChar char="•"/>
            </a:pPr>
            <a:r>
              <a:rPr lang="en-US" dirty="0"/>
              <a:t>No human is beyond redemption</a:t>
            </a:r>
          </a:p>
          <a:p>
            <a:pPr marL="285750" indent="-285750">
              <a:buFont typeface="Arial" panose="020B0604020202020204" pitchFamily="34" charset="0"/>
              <a:buChar char="•"/>
            </a:pPr>
            <a:r>
              <a:rPr lang="en-US" dirty="0"/>
              <a:t>Our work has special value</a:t>
            </a:r>
          </a:p>
          <a:p>
            <a:pPr marL="742950" lvl="1" indent="-285750">
              <a:buFont typeface="Arial" panose="020B0604020202020204" pitchFamily="34" charset="0"/>
              <a:buChar char="•"/>
            </a:pPr>
            <a:r>
              <a:rPr lang="en-US" dirty="0"/>
              <a:t>Our dignity comes not from what we do, but our work has dignity because we bear the image of God</a:t>
            </a:r>
          </a:p>
        </p:txBody>
      </p:sp>
    </p:spTree>
    <p:extLst>
      <p:ext uri="{BB962C8B-B14F-4D97-AF65-F5344CB8AC3E}">
        <p14:creationId xmlns:p14="http://schemas.microsoft.com/office/powerpoint/2010/main" val="101558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5C4F-CC59-4B91-A37F-D3CAD42749E3}"/>
              </a:ext>
            </a:extLst>
          </p:cNvPr>
          <p:cNvSpPr>
            <a:spLocks noGrp="1"/>
          </p:cNvSpPr>
          <p:nvPr>
            <p:ph type="title"/>
          </p:nvPr>
        </p:nvSpPr>
        <p:spPr>
          <a:xfrm>
            <a:off x="1399822" y="808056"/>
            <a:ext cx="9170318" cy="1077229"/>
          </a:xfrm>
        </p:spPr>
        <p:txBody>
          <a:bodyPr/>
          <a:lstStyle/>
          <a:p>
            <a:r>
              <a:rPr lang="en-US" dirty="0"/>
              <a:t>What does it mean to be created in the Image of God and after his Likeness?</a:t>
            </a:r>
          </a:p>
        </p:txBody>
      </p:sp>
      <p:sp>
        <p:nvSpPr>
          <p:cNvPr id="4" name="TextBox 3">
            <a:extLst>
              <a:ext uri="{FF2B5EF4-FFF2-40B4-BE49-F238E27FC236}">
                <a16:creationId xmlns:a16="http://schemas.microsoft.com/office/drawing/2014/main" id="{AA1CBC2D-0D53-4822-9CC5-3E88EE1A1A38}"/>
              </a:ext>
            </a:extLst>
          </p:cNvPr>
          <p:cNvSpPr txBox="1"/>
          <p:nvPr/>
        </p:nvSpPr>
        <p:spPr>
          <a:xfrm>
            <a:off x="2359377" y="2305615"/>
            <a:ext cx="7849517"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“Being in the image of God the human individual possess the dignity of a person, who is not just something, but someone.  He is capable of self-knowledge, of self-possession and of freely giving himself and entering into communion with other persons.  And he is called by grace to a covenant with his Creator, to offer him a response of faith and love that no other creature can give in his stead.” (CCC 357)</a:t>
            </a:r>
          </a:p>
        </p:txBody>
      </p:sp>
    </p:spTree>
    <p:extLst>
      <p:ext uri="{BB962C8B-B14F-4D97-AF65-F5344CB8AC3E}">
        <p14:creationId xmlns:p14="http://schemas.microsoft.com/office/powerpoint/2010/main" val="3427125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TM16401375[[fn=Madison]]</Template>
  <TotalTime>13025</TotalTime>
  <Words>2096</Words>
  <Application>Microsoft Office PowerPoint</Application>
  <PresentationFormat>Widescreen</PresentationFormat>
  <Paragraphs>219</Paragraphs>
  <Slides>24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MS Shell Dlg 2</vt:lpstr>
      <vt:lpstr>Wingdings</vt:lpstr>
      <vt:lpstr>Wingdings 3</vt:lpstr>
      <vt:lpstr>Madison</vt:lpstr>
      <vt:lpstr>More on Creation &amp; Adam and Eve</vt:lpstr>
      <vt:lpstr>Sabbath Covenant With Creation</vt:lpstr>
      <vt:lpstr>Time and Creation</vt:lpstr>
      <vt:lpstr>“Omnipresent”</vt:lpstr>
      <vt:lpstr>Time</vt:lpstr>
      <vt:lpstr>Creation is Good</vt:lpstr>
      <vt:lpstr>Human Beings in the Image of God</vt:lpstr>
      <vt:lpstr>What does it mean to be created in the Image of God and after his Likeness?</vt:lpstr>
      <vt:lpstr>What does it mean to be created in the Image of God and after his Likeness?</vt:lpstr>
      <vt:lpstr>The Marriage Covenant</vt:lpstr>
      <vt:lpstr>The Marriage Covenant</vt:lpstr>
      <vt:lpstr>The Fall (Genesis 3)</vt:lpstr>
      <vt:lpstr>The Fall – Spiritual Death</vt:lpstr>
      <vt:lpstr>Adam and Eve Run and Hide</vt:lpstr>
      <vt:lpstr>Adam and Eve Run and Hide</vt:lpstr>
      <vt:lpstr>God Curses Serpent</vt:lpstr>
      <vt:lpstr>The Curse</vt:lpstr>
      <vt:lpstr>The Curse</vt:lpstr>
      <vt:lpstr>Evil in the World</vt:lpstr>
      <vt:lpstr>Evil Line of Cain</vt:lpstr>
      <vt:lpstr>Evil Line of Cain</vt:lpstr>
      <vt:lpstr>Seth</vt:lpstr>
      <vt:lpstr>Caininites and Sethites</vt:lpstr>
      <vt:lpstr>Caininites and Sethites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Potopa</dc:creator>
  <cp:lastModifiedBy>Rachel Potopa</cp:lastModifiedBy>
  <cp:revision>24</cp:revision>
  <dcterms:created xsi:type="dcterms:W3CDTF">2018-10-04T12:01:01Z</dcterms:created>
  <dcterms:modified xsi:type="dcterms:W3CDTF">2018-10-16T14:44:58Z</dcterms:modified>
</cp:coreProperties>
</file>