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33"/>
  </p:notes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57" r:id="rId18"/>
    <p:sldId id="259" r:id="rId19"/>
    <p:sldId id="258"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8593" autoAdjust="0"/>
  </p:normalViewPr>
  <p:slideViewPr>
    <p:cSldViewPr snapToGrid="0">
      <p:cViewPr varScale="1">
        <p:scale>
          <a:sx n="76" d="100"/>
          <a:sy n="76" d="100"/>
        </p:scale>
        <p:origin x="44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F30638-5FA5-4317-BFAD-253989D5B1EA}"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7FC09-0828-4A4F-9E50-0A9D6659C7E7}" type="slidenum">
              <a:rPr lang="en-US" smtClean="0"/>
              <a:t>‹#›</a:t>
            </a:fld>
            <a:endParaRPr lang="en-US"/>
          </a:p>
        </p:txBody>
      </p:sp>
    </p:spTree>
    <p:extLst>
      <p:ext uri="{BB962C8B-B14F-4D97-AF65-F5344CB8AC3E}">
        <p14:creationId xmlns:p14="http://schemas.microsoft.com/office/powerpoint/2010/main" val="92273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The nation of Israel was made up of tribes—the families descended from Jacob’s sons (and grandsons).</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 To the earliest readers of the Old Testament, these names were common knowledge. Which means when words like “Levi,” “Judah” and “Ephraim” show up in the Bible, they usually don’t come with an explanation—the authors assumed the first readers understood.</a:t>
            </a:r>
          </a:p>
          <a:p>
            <a:pPr fontAlgn="base"/>
            <a:endParaRPr lang="en-US" sz="1200" b="0" i="0" kern="1200" dirty="0">
              <a:solidFill>
                <a:schemeClr val="tx1"/>
              </a:solidFill>
              <a:effectLst/>
              <a:latin typeface="+mn-lt"/>
              <a:ea typeface="+mn-ea"/>
              <a:cs typeface="+mn-cs"/>
            </a:endParaRP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Kind of like how I can assume my readers in the US immediately know what I’m talking about if I reference “D.C.,” “Houston,” or “Chicago.”</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But we’re not from ancient Israel. So sometimes it helps to get a little backstory on those tribes—since we didn’t grow up hearing about them all the time.</a:t>
            </a:r>
          </a:p>
          <a:p>
            <a:pPr fontAlgn="base"/>
            <a:r>
              <a:rPr lang="en-US" sz="1200" b="0" i="0" kern="1200" dirty="0">
                <a:solidFill>
                  <a:schemeClr val="tx1"/>
                </a:solidFill>
                <a:effectLst/>
                <a:latin typeface="+mn-lt"/>
                <a:ea typeface="+mn-ea"/>
                <a:cs typeface="+mn-cs"/>
              </a:rPr>
              <a:t>So I’ve pulled together some info on the 12 tribes of Israel for you. Enjoy!</a:t>
            </a:r>
          </a:p>
          <a:p>
            <a:endParaRPr lang="en-US" dirty="0"/>
          </a:p>
        </p:txBody>
      </p:sp>
      <p:sp>
        <p:nvSpPr>
          <p:cNvPr id="4" name="Slide Number Placeholder 3"/>
          <p:cNvSpPr>
            <a:spLocks noGrp="1"/>
          </p:cNvSpPr>
          <p:nvPr>
            <p:ph type="sldNum" sz="quarter" idx="10"/>
          </p:nvPr>
        </p:nvSpPr>
        <p:spPr/>
        <p:txBody>
          <a:bodyPr/>
          <a:lstStyle/>
          <a:p>
            <a:fld id="{CD47FC09-0828-4A4F-9E50-0A9D6659C7E7}" type="slidenum">
              <a:rPr lang="en-US" smtClean="0"/>
              <a:t>18</a:t>
            </a:fld>
            <a:endParaRPr lang="en-US"/>
          </a:p>
        </p:txBody>
      </p:sp>
    </p:spTree>
    <p:extLst>
      <p:ext uri="{BB962C8B-B14F-4D97-AF65-F5344CB8AC3E}">
        <p14:creationId xmlns:p14="http://schemas.microsoft.com/office/powerpoint/2010/main" val="599342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47FC09-0828-4A4F-9E50-0A9D6659C7E7}" type="slidenum">
              <a:rPr lang="en-US" smtClean="0"/>
              <a:t>19</a:t>
            </a:fld>
            <a:endParaRPr lang="en-US"/>
          </a:p>
        </p:txBody>
      </p:sp>
    </p:spTree>
    <p:extLst>
      <p:ext uri="{BB962C8B-B14F-4D97-AF65-F5344CB8AC3E}">
        <p14:creationId xmlns:p14="http://schemas.microsoft.com/office/powerpoint/2010/main" val="2333714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The nation of Israel was made up of tribes—the families descended from Jacob’s sons (and grandsons).</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 To the earliest readers of the Old Testament, these names were common knowledge. Which means when words like “Levi,” “Judah” and “Ephraim” show up in the Bible, they usually don’t come with an explanation—the authors assumed the first readers understood.</a:t>
            </a:r>
          </a:p>
          <a:p>
            <a:pPr fontAlgn="base"/>
            <a:endParaRPr lang="en-US" sz="1200" b="0" i="0" kern="1200" dirty="0">
              <a:solidFill>
                <a:schemeClr val="tx1"/>
              </a:solidFill>
              <a:effectLst/>
              <a:latin typeface="+mn-lt"/>
              <a:ea typeface="+mn-ea"/>
              <a:cs typeface="+mn-cs"/>
            </a:endParaRP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Kind of like how I can assume my readers in the US immediately know what I’m talking about if I reference “D.C.,” “Houston,” or “Chicago.”</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But we’re not from ancient Israel. So sometimes it helps to get a little backstory on those tribes—since we didn’t grow up hearing about them all the time.</a:t>
            </a:r>
          </a:p>
          <a:p>
            <a:pPr fontAlgn="base"/>
            <a:r>
              <a:rPr lang="en-US" sz="1200" b="0" i="0" kern="1200" dirty="0">
                <a:solidFill>
                  <a:schemeClr val="tx1"/>
                </a:solidFill>
                <a:effectLst/>
                <a:latin typeface="+mn-lt"/>
                <a:ea typeface="+mn-ea"/>
                <a:cs typeface="+mn-cs"/>
              </a:rPr>
              <a:t>So I’ve pulled together some info on the 12 tribes of Israel for you. Enjoy!</a:t>
            </a:r>
          </a:p>
          <a:p>
            <a:endParaRPr lang="en-US" dirty="0"/>
          </a:p>
        </p:txBody>
      </p:sp>
      <p:sp>
        <p:nvSpPr>
          <p:cNvPr id="4" name="Slide Number Placeholder 3"/>
          <p:cNvSpPr>
            <a:spLocks noGrp="1"/>
          </p:cNvSpPr>
          <p:nvPr>
            <p:ph type="sldNum" sz="quarter" idx="10"/>
          </p:nvPr>
        </p:nvSpPr>
        <p:spPr/>
        <p:txBody>
          <a:bodyPr/>
          <a:lstStyle/>
          <a:p>
            <a:fld id="{CD47FC09-0828-4A4F-9E50-0A9D6659C7E7}" type="slidenum">
              <a:rPr lang="en-US" smtClean="0"/>
              <a:t>21</a:t>
            </a:fld>
            <a:endParaRPr lang="en-US"/>
          </a:p>
        </p:txBody>
      </p:sp>
    </p:spTree>
    <p:extLst>
      <p:ext uri="{BB962C8B-B14F-4D97-AF65-F5344CB8AC3E}">
        <p14:creationId xmlns:p14="http://schemas.microsoft.com/office/powerpoint/2010/main" val="19944690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1/1/2019</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1/1/2019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1/1/2019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1/1/2019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1/1/2019</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1/1/2019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1/1/2019</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1/1/2019</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1/1/2019</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1/1/2019</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1/1/2019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1/1/2019</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overviewbible.com/12-tribes-israe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F8E89-5D96-4A4F-9C7B-19B04857A113}"/>
              </a:ext>
            </a:extLst>
          </p:cNvPr>
          <p:cNvSpPr>
            <a:spLocks noGrp="1"/>
          </p:cNvSpPr>
          <p:nvPr>
            <p:ph type="ctrTitle"/>
          </p:nvPr>
        </p:nvSpPr>
        <p:spPr/>
        <p:txBody>
          <a:bodyPr/>
          <a:lstStyle/>
          <a:p>
            <a:r>
              <a:rPr lang="en-US" dirty="0"/>
              <a:t>From Jacob to Moses</a:t>
            </a:r>
          </a:p>
        </p:txBody>
      </p:sp>
      <p:sp>
        <p:nvSpPr>
          <p:cNvPr id="3" name="Subtitle 2">
            <a:extLst>
              <a:ext uri="{FF2B5EF4-FFF2-40B4-BE49-F238E27FC236}">
                <a16:creationId xmlns:a16="http://schemas.microsoft.com/office/drawing/2014/main" id="{50AF8DA5-D57B-4EC0-932B-583A3353634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6053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590C9-4C3E-49BB-B6C7-5CC8EF9F96E2}"/>
              </a:ext>
            </a:extLst>
          </p:cNvPr>
          <p:cNvSpPr>
            <a:spLocks noGrp="1"/>
          </p:cNvSpPr>
          <p:nvPr>
            <p:ph type="title"/>
          </p:nvPr>
        </p:nvSpPr>
        <p:spPr/>
        <p:txBody>
          <a:bodyPr/>
          <a:lstStyle/>
          <a:p>
            <a:r>
              <a:rPr lang="en-US" dirty="0"/>
              <a:t>Jacob and Esau</a:t>
            </a:r>
          </a:p>
        </p:txBody>
      </p:sp>
      <p:sp>
        <p:nvSpPr>
          <p:cNvPr id="3" name="Content Placeholder 2">
            <a:extLst>
              <a:ext uri="{FF2B5EF4-FFF2-40B4-BE49-F238E27FC236}">
                <a16:creationId xmlns:a16="http://schemas.microsoft.com/office/drawing/2014/main" id="{7B3CE14E-52CD-4C52-A3F4-01714AE2A868}"/>
              </a:ext>
            </a:extLst>
          </p:cNvPr>
          <p:cNvSpPr>
            <a:spLocks noGrp="1"/>
          </p:cNvSpPr>
          <p:nvPr>
            <p:ph idx="1"/>
          </p:nvPr>
        </p:nvSpPr>
        <p:spPr/>
        <p:txBody>
          <a:bodyPr>
            <a:normAutofit lnSpcReduction="10000"/>
          </a:bodyPr>
          <a:lstStyle/>
          <a:p>
            <a:r>
              <a:rPr lang="en-US" sz="2400" dirty="0"/>
              <a:t>Rebekah also had to cover Jacob in goatskins because Esau was much hairier</a:t>
            </a:r>
          </a:p>
          <a:p>
            <a:r>
              <a:rPr lang="en-US" sz="2400" dirty="0"/>
              <a:t>“Then Isaac said to Jacob, “Come near, that I may feel you, my son, to know whether you are really my son Esau or not.” So Jacob went near to Isaac, who felt him and said, “The voice is Jacob’s voice, but the hands are the hands of Esau.” And he did not recognize him, because his hands were hairy like his brother Esau’s hands; so he blessed him.”</a:t>
            </a:r>
          </a:p>
          <a:p>
            <a:endParaRPr lang="en-US" sz="2400" dirty="0"/>
          </a:p>
          <a:p>
            <a:pPr lvl="8"/>
            <a:r>
              <a:rPr lang="en-US" sz="2400" dirty="0"/>
              <a:t>Genesis 27:21-23</a:t>
            </a:r>
          </a:p>
        </p:txBody>
      </p:sp>
    </p:spTree>
    <p:extLst>
      <p:ext uri="{BB962C8B-B14F-4D97-AF65-F5344CB8AC3E}">
        <p14:creationId xmlns:p14="http://schemas.microsoft.com/office/powerpoint/2010/main" val="3425533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E6004-00D1-4C01-AD63-7F64D21444D6}"/>
              </a:ext>
            </a:extLst>
          </p:cNvPr>
          <p:cNvSpPr>
            <a:spLocks noGrp="1"/>
          </p:cNvSpPr>
          <p:nvPr>
            <p:ph type="title"/>
          </p:nvPr>
        </p:nvSpPr>
        <p:spPr/>
        <p:txBody>
          <a:bodyPr/>
          <a:lstStyle/>
          <a:p>
            <a:r>
              <a:rPr lang="en-US" dirty="0"/>
              <a:t>Jacob and Esau</a:t>
            </a:r>
          </a:p>
        </p:txBody>
      </p:sp>
      <p:sp>
        <p:nvSpPr>
          <p:cNvPr id="3" name="Content Placeholder 2">
            <a:extLst>
              <a:ext uri="{FF2B5EF4-FFF2-40B4-BE49-F238E27FC236}">
                <a16:creationId xmlns:a16="http://schemas.microsoft.com/office/drawing/2014/main" id="{34FF4FF7-CA2B-4666-B40C-AB566B00BF4C}"/>
              </a:ext>
            </a:extLst>
          </p:cNvPr>
          <p:cNvSpPr>
            <a:spLocks noGrp="1"/>
          </p:cNvSpPr>
          <p:nvPr>
            <p:ph idx="1"/>
          </p:nvPr>
        </p:nvSpPr>
        <p:spPr/>
        <p:txBody>
          <a:bodyPr>
            <a:normAutofit fontScale="92500" lnSpcReduction="10000"/>
          </a:bodyPr>
          <a:lstStyle/>
          <a:p>
            <a:r>
              <a:rPr lang="en-US" sz="2400" dirty="0"/>
              <a:t>So unknowingly, Isaac just have his blessing to Jacob instead of Esau</a:t>
            </a:r>
          </a:p>
          <a:p>
            <a:r>
              <a:rPr lang="en-US" sz="2400" dirty="0"/>
              <a:t>Once given, the blessing cannot be retracted or taken back</a:t>
            </a:r>
          </a:p>
          <a:p>
            <a:r>
              <a:rPr lang="en-US" sz="2400" dirty="0"/>
              <a:t>Esau returns and is disappointed, but what is done is done</a:t>
            </a:r>
          </a:p>
          <a:p>
            <a:r>
              <a:rPr lang="en-US" sz="2400" dirty="0"/>
              <a:t>The prophecy that now remains for Esau is the following:</a:t>
            </a:r>
          </a:p>
          <a:p>
            <a:pPr lvl="1"/>
            <a:r>
              <a:rPr lang="en-US" sz="2000" dirty="0"/>
              <a:t>“Behold, away from the fatness of the earth shall your dwelling be, and away from the dew of heaven on high.</a:t>
            </a:r>
          </a:p>
          <a:p>
            <a:pPr marL="274320" lvl="1" indent="0">
              <a:buNone/>
            </a:pPr>
            <a:r>
              <a:rPr lang="en-US" sz="2000" dirty="0"/>
              <a:t>	By your sword you shall live,</a:t>
            </a:r>
          </a:p>
          <a:p>
            <a:pPr marL="274320" lvl="1" indent="0">
              <a:buNone/>
            </a:pPr>
            <a:r>
              <a:rPr lang="en-US" sz="2000" dirty="0"/>
              <a:t>		and you shall serve your brother;</a:t>
            </a:r>
          </a:p>
          <a:p>
            <a:pPr marL="274320" lvl="1" indent="0">
              <a:buNone/>
            </a:pPr>
            <a:r>
              <a:rPr lang="en-US" sz="2000" dirty="0"/>
              <a:t>	but when you break loose</a:t>
            </a:r>
          </a:p>
          <a:p>
            <a:pPr marL="274320" lvl="1" indent="0">
              <a:buNone/>
            </a:pPr>
            <a:r>
              <a:rPr lang="en-US" sz="2000" dirty="0"/>
              <a:t>		you shall break his yoke from your neck.”   </a:t>
            </a:r>
            <a:r>
              <a:rPr lang="en-US" sz="2000" dirty="0" err="1"/>
              <a:t>Gn</a:t>
            </a:r>
            <a:r>
              <a:rPr lang="en-US" sz="2000" dirty="0"/>
              <a:t> 28:39-40</a:t>
            </a:r>
          </a:p>
          <a:p>
            <a:pPr lvl="1"/>
            <a:r>
              <a:rPr lang="en-US" sz="2000" dirty="0"/>
              <a:t>Refers to the future of the two nations that would come from Esau and Jacob</a:t>
            </a:r>
          </a:p>
        </p:txBody>
      </p:sp>
    </p:spTree>
    <p:extLst>
      <p:ext uri="{BB962C8B-B14F-4D97-AF65-F5344CB8AC3E}">
        <p14:creationId xmlns:p14="http://schemas.microsoft.com/office/powerpoint/2010/main" val="210250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5374-0D53-4FB4-ABE8-03554D387A97}"/>
              </a:ext>
            </a:extLst>
          </p:cNvPr>
          <p:cNvSpPr>
            <a:spLocks noGrp="1"/>
          </p:cNvSpPr>
          <p:nvPr>
            <p:ph type="title"/>
          </p:nvPr>
        </p:nvSpPr>
        <p:spPr/>
        <p:txBody>
          <a:bodyPr/>
          <a:lstStyle/>
          <a:p>
            <a:r>
              <a:rPr lang="en-US" dirty="0"/>
              <a:t>Jacob and Esau</a:t>
            </a:r>
          </a:p>
        </p:txBody>
      </p:sp>
      <p:sp>
        <p:nvSpPr>
          <p:cNvPr id="3" name="Content Placeholder 2">
            <a:extLst>
              <a:ext uri="{FF2B5EF4-FFF2-40B4-BE49-F238E27FC236}">
                <a16:creationId xmlns:a16="http://schemas.microsoft.com/office/drawing/2014/main" id="{86919CA4-685F-417C-B93B-B0856240A0D5}"/>
              </a:ext>
            </a:extLst>
          </p:cNvPr>
          <p:cNvSpPr>
            <a:spLocks noGrp="1"/>
          </p:cNvSpPr>
          <p:nvPr>
            <p:ph idx="1"/>
          </p:nvPr>
        </p:nvSpPr>
        <p:spPr/>
        <p:txBody>
          <a:bodyPr>
            <a:normAutofit fontScale="92500" lnSpcReduction="20000"/>
          </a:bodyPr>
          <a:lstStyle/>
          <a:p>
            <a:r>
              <a:rPr lang="en-US" sz="2400" dirty="0"/>
              <a:t>Esau is no longer just disappointed, he is not furious and wants to kill Jacob</a:t>
            </a:r>
          </a:p>
          <a:p>
            <a:r>
              <a:rPr lang="en-US" sz="2400" dirty="0"/>
              <a:t>Rebekah tells Jacob to run away because she is afraid for Jacob</a:t>
            </a:r>
          </a:p>
          <a:p>
            <a:r>
              <a:rPr lang="en-US" sz="2400" dirty="0"/>
              <a:t>Isaac and Rebekah told him to go off, live with his uncle Laban and find a good wife (not a Canaanite)</a:t>
            </a:r>
          </a:p>
          <a:p>
            <a:r>
              <a:rPr lang="en-US" sz="2400" dirty="0"/>
              <a:t>As Jacob is on his journey to see his uncle Laban, he stops to sleep for the night and has a strange dream</a:t>
            </a:r>
          </a:p>
          <a:p>
            <a:r>
              <a:rPr lang="en-US" sz="2400" dirty="0"/>
              <a:t>The dream is a renewal of the covenant with Abraham where Jacob is promised the same three things: Great Name, Great Nation, Great Blessing</a:t>
            </a:r>
          </a:p>
          <a:p>
            <a:r>
              <a:rPr lang="en-US" sz="2400" dirty="0"/>
              <a:t>God chose Jacob to continue to carry out these promises</a:t>
            </a:r>
          </a:p>
        </p:txBody>
      </p:sp>
    </p:spTree>
    <p:extLst>
      <p:ext uri="{BB962C8B-B14F-4D97-AF65-F5344CB8AC3E}">
        <p14:creationId xmlns:p14="http://schemas.microsoft.com/office/powerpoint/2010/main" val="2199934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47206-BC9D-41D5-98F1-9E23E1D0F067}"/>
              </a:ext>
            </a:extLst>
          </p:cNvPr>
          <p:cNvSpPr>
            <a:spLocks noGrp="1"/>
          </p:cNvSpPr>
          <p:nvPr>
            <p:ph type="title"/>
          </p:nvPr>
        </p:nvSpPr>
        <p:spPr/>
        <p:txBody>
          <a:bodyPr/>
          <a:lstStyle/>
          <a:p>
            <a:r>
              <a:rPr lang="en-US" dirty="0"/>
              <a:t>Jacob Summary</a:t>
            </a:r>
          </a:p>
        </p:txBody>
      </p:sp>
      <p:sp>
        <p:nvSpPr>
          <p:cNvPr id="3" name="Content Placeholder 2">
            <a:extLst>
              <a:ext uri="{FF2B5EF4-FFF2-40B4-BE49-F238E27FC236}">
                <a16:creationId xmlns:a16="http://schemas.microsoft.com/office/drawing/2014/main" id="{9E81FF9D-E59C-486D-89E7-7C21AFD83D3A}"/>
              </a:ext>
            </a:extLst>
          </p:cNvPr>
          <p:cNvSpPr>
            <a:spLocks noGrp="1"/>
          </p:cNvSpPr>
          <p:nvPr>
            <p:ph idx="1"/>
          </p:nvPr>
        </p:nvSpPr>
        <p:spPr/>
        <p:txBody>
          <a:bodyPr/>
          <a:lstStyle/>
          <a:p>
            <a:r>
              <a:rPr lang="en-US" sz="2400" dirty="0"/>
              <a:t>Jacob ends up meeting a woman who takes as his wife… Leah</a:t>
            </a:r>
          </a:p>
          <a:p>
            <a:r>
              <a:rPr lang="en-US" sz="2400" dirty="0"/>
              <a:t>Upon arrival Jacob stops at a well</a:t>
            </a:r>
          </a:p>
          <a:p>
            <a:r>
              <a:rPr lang="en-US" sz="2400" dirty="0"/>
              <a:t>Meets some shepherds who know his Uncle Laban</a:t>
            </a:r>
          </a:p>
          <a:p>
            <a:r>
              <a:rPr lang="en-US" sz="2400" dirty="0"/>
              <a:t>Rachel walks toward the well</a:t>
            </a:r>
          </a:p>
          <a:p>
            <a:r>
              <a:rPr lang="en-US" sz="2400" dirty="0"/>
              <a:t>Rachel is Laban’s daughter</a:t>
            </a:r>
          </a:p>
          <a:p>
            <a:r>
              <a:rPr lang="en-US" sz="2400" dirty="0"/>
              <a:t>Rachel and Jacob meet… go to Laban’s house</a:t>
            </a:r>
          </a:p>
          <a:p>
            <a:endParaRPr lang="en-US" dirty="0"/>
          </a:p>
        </p:txBody>
      </p:sp>
    </p:spTree>
    <p:extLst>
      <p:ext uri="{BB962C8B-B14F-4D97-AF65-F5344CB8AC3E}">
        <p14:creationId xmlns:p14="http://schemas.microsoft.com/office/powerpoint/2010/main" val="3905417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4AF1-16EB-4CDA-A07D-E8B1B0D017DE}"/>
              </a:ext>
            </a:extLst>
          </p:cNvPr>
          <p:cNvSpPr>
            <a:spLocks noGrp="1"/>
          </p:cNvSpPr>
          <p:nvPr>
            <p:ph type="title"/>
          </p:nvPr>
        </p:nvSpPr>
        <p:spPr/>
        <p:txBody>
          <a:bodyPr/>
          <a:lstStyle/>
          <a:p>
            <a:r>
              <a:rPr lang="en-US" dirty="0"/>
              <a:t>Jacob</a:t>
            </a:r>
          </a:p>
        </p:txBody>
      </p:sp>
      <p:sp>
        <p:nvSpPr>
          <p:cNvPr id="3" name="Content Placeholder 2">
            <a:extLst>
              <a:ext uri="{FF2B5EF4-FFF2-40B4-BE49-F238E27FC236}">
                <a16:creationId xmlns:a16="http://schemas.microsoft.com/office/drawing/2014/main" id="{669ED381-DA04-4BA9-BB2D-4BCAAAB04E26}"/>
              </a:ext>
            </a:extLst>
          </p:cNvPr>
          <p:cNvSpPr>
            <a:spLocks noGrp="1"/>
          </p:cNvSpPr>
          <p:nvPr>
            <p:ph idx="1"/>
          </p:nvPr>
        </p:nvSpPr>
        <p:spPr/>
        <p:txBody>
          <a:bodyPr>
            <a:normAutofit/>
          </a:bodyPr>
          <a:lstStyle/>
          <a:p>
            <a:r>
              <a:rPr lang="en-US" sz="2400" dirty="0"/>
              <a:t>Laban has two daughters… Rachel and Leah</a:t>
            </a:r>
          </a:p>
          <a:p>
            <a:r>
              <a:rPr lang="en-US" sz="2400" dirty="0"/>
              <a:t>Jacob loved Rachel so he said to Laban</a:t>
            </a:r>
          </a:p>
          <a:p>
            <a:pPr lvl="1"/>
            <a:r>
              <a:rPr lang="en-US" sz="2000" dirty="0"/>
              <a:t>“I will serve you seven years for your younger daughter Rachel”</a:t>
            </a:r>
          </a:p>
          <a:p>
            <a:r>
              <a:rPr lang="en-US" sz="2400" dirty="0"/>
              <a:t>Laban replies: “It is better to give her to you than another man. Stay with me.”</a:t>
            </a:r>
          </a:p>
          <a:p>
            <a:r>
              <a:rPr lang="en-US" sz="2400" dirty="0"/>
              <a:t>Jacob worked the seven years for Laban which seemed to go quickly</a:t>
            </a:r>
          </a:p>
          <a:p>
            <a:r>
              <a:rPr lang="en-US" sz="2400" dirty="0"/>
              <a:t>At the end of the 7 years Jacob asks Laban for his wife</a:t>
            </a:r>
          </a:p>
        </p:txBody>
      </p:sp>
    </p:spTree>
    <p:extLst>
      <p:ext uri="{BB962C8B-B14F-4D97-AF65-F5344CB8AC3E}">
        <p14:creationId xmlns:p14="http://schemas.microsoft.com/office/powerpoint/2010/main" val="2365755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B67D-361D-4A10-BAA5-55F99F4E32B0}"/>
              </a:ext>
            </a:extLst>
          </p:cNvPr>
          <p:cNvSpPr>
            <a:spLocks noGrp="1"/>
          </p:cNvSpPr>
          <p:nvPr>
            <p:ph type="title"/>
          </p:nvPr>
        </p:nvSpPr>
        <p:spPr/>
        <p:txBody>
          <a:bodyPr/>
          <a:lstStyle/>
          <a:p>
            <a:r>
              <a:rPr lang="en-US" dirty="0"/>
              <a:t>Jacob</a:t>
            </a:r>
          </a:p>
        </p:txBody>
      </p:sp>
      <p:sp>
        <p:nvSpPr>
          <p:cNvPr id="3" name="Content Placeholder 2">
            <a:extLst>
              <a:ext uri="{FF2B5EF4-FFF2-40B4-BE49-F238E27FC236}">
                <a16:creationId xmlns:a16="http://schemas.microsoft.com/office/drawing/2014/main" id="{5874AC28-749A-4A75-8C22-FB32BB3D2019}"/>
              </a:ext>
            </a:extLst>
          </p:cNvPr>
          <p:cNvSpPr>
            <a:spLocks noGrp="1"/>
          </p:cNvSpPr>
          <p:nvPr>
            <p:ph idx="1"/>
          </p:nvPr>
        </p:nvSpPr>
        <p:spPr/>
        <p:txBody>
          <a:bodyPr/>
          <a:lstStyle/>
          <a:p>
            <a:r>
              <a:rPr lang="en-US" sz="2000" dirty="0"/>
              <a:t>Laban invites everyone and throws a banquet to celebrate the marriage…</a:t>
            </a:r>
          </a:p>
          <a:p>
            <a:r>
              <a:rPr lang="en-US" sz="2000" dirty="0"/>
              <a:t>However, he brought and presented Leah to Jacob… not Rachel</a:t>
            </a:r>
          </a:p>
          <a:p>
            <a:r>
              <a:rPr lang="en-US" sz="2000" dirty="0"/>
              <a:t>Jacob asks Laban “Why did you deceive me?”</a:t>
            </a:r>
          </a:p>
          <a:p>
            <a:r>
              <a:rPr lang="en-US" sz="2000" dirty="0"/>
              <a:t>Laban replied: “It is not custom to give the younger daughter before the first born”</a:t>
            </a:r>
          </a:p>
          <a:p>
            <a:r>
              <a:rPr lang="en-US" sz="2000" dirty="0"/>
              <a:t>Laban then tells Jacob that if he serves him for 7 more years he will give Jacob Rachel</a:t>
            </a:r>
          </a:p>
          <a:p>
            <a:r>
              <a:rPr lang="en-US" sz="2000" dirty="0"/>
              <a:t>And so Jacob does just that and takes Rachel as his wife loving her more than Leah</a:t>
            </a:r>
          </a:p>
          <a:p>
            <a:endParaRPr lang="en-US" dirty="0"/>
          </a:p>
        </p:txBody>
      </p:sp>
    </p:spTree>
    <p:extLst>
      <p:ext uri="{BB962C8B-B14F-4D97-AF65-F5344CB8AC3E}">
        <p14:creationId xmlns:p14="http://schemas.microsoft.com/office/powerpoint/2010/main" val="1973778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4E289-3B65-4EBC-BFE0-182C3F9DAE1D}"/>
              </a:ext>
            </a:extLst>
          </p:cNvPr>
          <p:cNvSpPr>
            <a:spLocks noGrp="1"/>
          </p:cNvSpPr>
          <p:nvPr>
            <p:ph type="title"/>
          </p:nvPr>
        </p:nvSpPr>
        <p:spPr/>
        <p:txBody>
          <a:bodyPr/>
          <a:lstStyle/>
          <a:p>
            <a:r>
              <a:rPr lang="en-US" dirty="0"/>
              <a:t>Jacob, Leah and Rachel</a:t>
            </a:r>
          </a:p>
        </p:txBody>
      </p:sp>
      <p:sp>
        <p:nvSpPr>
          <p:cNvPr id="3" name="Content Placeholder 2">
            <a:extLst>
              <a:ext uri="{FF2B5EF4-FFF2-40B4-BE49-F238E27FC236}">
                <a16:creationId xmlns:a16="http://schemas.microsoft.com/office/drawing/2014/main" id="{47BEF8D5-4DB3-48A8-B3AE-41357F6E65C5}"/>
              </a:ext>
            </a:extLst>
          </p:cNvPr>
          <p:cNvSpPr>
            <a:spLocks noGrp="1"/>
          </p:cNvSpPr>
          <p:nvPr>
            <p:ph idx="1"/>
          </p:nvPr>
        </p:nvSpPr>
        <p:spPr/>
        <p:txBody>
          <a:bodyPr>
            <a:normAutofit/>
          </a:bodyPr>
          <a:lstStyle/>
          <a:p>
            <a:r>
              <a:rPr lang="en-US" sz="2400" dirty="0"/>
              <a:t>God made Leah fruitful and she had a child because God saw she was unloved.</a:t>
            </a:r>
          </a:p>
          <a:p>
            <a:r>
              <a:rPr lang="en-US" sz="2400" dirty="0"/>
              <a:t>Leah conceived and bore a son named Reuben</a:t>
            </a:r>
          </a:p>
          <a:p>
            <a:r>
              <a:rPr lang="en-US" sz="2400" dirty="0"/>
              <a:t>Leah then had another son named Simeon</a:t>
            </a:r>
          </a:p>
          <a:p>
            <a:r>
              <a:rPr lang="en-US" sz="2400" dirty="0"/>
              <a:t>Leah had a third son named Levi</a:t>
            </a:r>
          </a:p>
          <a:p>
            <a:r>
              <a:rPr lang="en-US" sz="2400" dirty="0"/>
              <a:t>Leah had a fourth son named Judah</a:t>
            </a:r>
          </a:p>
          <a:p>
            <a:r>
              <a:rPr lang="en-US" sz="2400" dirty="0"/>
              <a:t>Rachel becomes envious because she has been barren</a:t>
            </a:r>
          </a:p>
          <a:p>
            <a:r>
              <a:rPr lang="en-US" sz="2400" dirty="0"/>
              <a:t>Rachel then begins to have children with Jacob</a:t>
            </a:r>
          </a:p>
        </p:txBody>
      </p:sp>
    </p:spTree>
    <p:extLst>
      <p:ext uri="{BB962C8B-B14F-4D97-AF65-F5344CB8AC3E}">
        <p14:creationId xmlns:p14="http://schemas.microsoft.com/office/powerpoint/2010/main" val="1417436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F6E18-EF85-48AB-A56F-ADC83B6AD422}"/>
              </a:ext>
            </a:extLst>
          </p:cNvPr>
          <p:cNvSpPr>
            <a:spLocks noGrp="1"/>
          </p:cNvSpPr>
          <p:nvPr>
            <p:ph type="title"/>
          </p:nvPr>
        </p:nvSpPr>
        <p:spPr>
          <a:xfrm>
            <a:off x="1066800" y="774941"/>
            <a:ext cx="10058400" cy="1371600"/>
          </a:xfrm>
          <a:ln w="57150"/>
        </p:spPr>
        <p:style>
          <a:lnRef idx="2">
            <a:schemeClr val="accent3"/>
          </a:lnRef>
          <a:fillRef idx="1">
            <a:schemeClr val="lt1"/>
          </a:fillRef>
          <a:effectRef idx="0">
            <a:schemeClr val="accent3"/>
          </a:effectRef>
          <a:fontRef idx="minor">
            <a:schemeClr val="dk1"/>
          </a:fontRef>
        </p:style>
        <p:txBody>
          <a:bodyPr/>
          <a:lstStyle/>
          <a:p>
            <a:pPr algn="ctr"/>
            <a:r>
              <a:rPr lang="en-US" b="1" dirty="0"/>
              <a:t>Isaac – Jacob – Joseph </a:t>
            </a:r>
          </a:p>
        </p:txBody>
      </p:sp>
      <p:sp>
        <p:nvSpPr>
          <p:cNvPr id="3" name="Content Placeholder 2">
            <a:extLst>
              <a:ext uri="{FF2B5EF4-FFF2-40B4-BE49-F238E27FC236}">
                <a16:creationId xmlns:a16="http://schemas.microsoft.com/office/drawing/2014/main" id="{D698CDB0-8265-4C66-AE6B-05AF06B7F5A0}"/>
              </a:ext>
            </a:extLst>
          </p:cNvPr>
          <p:cNvSpPr>
            <a:spLocks noGrp="1"/>
          </p:cNvSpPr>
          <p:nvPr>
            <p:ph idx="1"/>
          </p:nvPr>
        </p:nvSpPr>
        <p:spPr>
          <a:xfrm>
            <a:off x="1066800" y="2560320"/>
            <a:ext cx="10058400" cy="3931920"/>
          </a:xfrm>
        </p:spPr>
        <p:txBody>
          <a:bodyPr>
            <a:normAutofit/>
          </a:bodyPr>
          <a:lstStyle/>
          <a:p>
            <a:pPr marL="0" indent="0" algn="ctr">
              <a:buNone/>
            </a:pPr>
            <a:r>
              <a:rPr lang="en-US" sz="4000" dirty="0"/>
              <a:t>Isaac – son of Abraham and Sarah</a:t>
            </a:r>
          </a:p>
          <a:p>
            <a:pPr marL="0" indent="0" algn="ctr">
              <a:buNone/>
            </a:pPr>
            <a:r>
              <a:rPr lang="en-US" sz="4000" dirty="0"/>
              <a:t>Jacob – son Isaac and Rebekah </a:t>
            </a:r>
          </a:p>
          <a:p>
            <a:pPr marL="0" indent="0" algn="ctr">
              <a:buNone/>
            </a:pPr>
            <a:r>
              <a:rPr lang="en-US" sz="4000" dirty="0"/>
              <a:t>Joseph – son of Jacob and Rachel </a:t>
            </a:r>
          </a:p>
          <a:p>
            <a:pPr marL="0" indent="0" algn="ctr">
              <a:buNone/>
            </a:pPr>
            <a:r>
              <a:rPr lang="en-US" sz="4000" dirty="0"/>
              <a:t>(and Leah)</a:t>
            </a:r>
          </a:p>
        </p:txBody>
      </p:sp>
    </p:spTree>
    <p:extLst>
      <p:ext uri="{BB962C8B-B14F-4D97-AF65-F5344CB8AC3E}">
        <p14:creationId xmlns:p14="http://schemas.microsoft.com/office/powerpoint/2010/main" val="1989839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321FC-354E-4DE9-B499-186FA898DBF6}"/>
              </a:ext>
            </a:extLst>
          </p:cNvPr>
          <p:cNvSpPr>
            <a:spLocks noGrp="1"/>
          </p:cNvSpPr>
          <p:nvPr>
            <p:ph type="title"/>
          </p:nvPr>
        </p:nvSpPr>
        <p:spPr/>
        <p:txBody>
          <a:bodyPr/>
          <a:lstStyle/>
          <a:p>
            <a:pPr algn="ctr"/>
            <a:r>
              <a:rPr lang="en-US" b="1" u="sng" dirty="0"/>
              <a:t>Twelve Tribes of Israel</a:t>
            </a:r>
          </a:p>
        </p:txBody>
      </p:sp>
      <p:sp>
        <p:nvSpPr>
          <p:cNvPr id="3" name="Content Placeholder 2">
            <a:extLst>
              <a:ext uri="{FF2B5EF4-FFF2-40B4-BE49-F238E27FC236}">
                <a16:creationId xmlns:a16="http://schemas.microsoft.com/office/drawing/2014/main" id="{5C73DAEF-736A-403E-931D-996735E909F9}"/>
              </a:ext>
            </a:extLst>
          </p:cNvPr>
          <p:cNvSpPr>
            <a:spLocks noGrp="1"/>
          </p:cNvSpPr>
          <p:nvPr>
            <p:ph idx="1"/>
          </p:nvPr>
        </p:nvSpPr>
        <p:spPr>
          <a:xfrm>
            <a:off x="1066800" y="2103120"/>
            <a:ext cx="4270744" cy="3931920"/>
          </a:xfrm>
        </p:spPr>
        <p:txBody>
          <a:bodyPr>
            <a:normAutofit fontScale="62500" lnSpcReduction="20000"/>
          </a:bodyPr>
          <a:lstStyle/>
          <a:p>
            <a:pPr marL="1143000" indent="-1143000" algn="ctr" fontAlgn="base">
              <a:buFont typeface="+mj-lt"/>
              <a:buAutoNum type="arabicPeriod"/>
            </a:pPr>
            <a:r>
              <a:rPr lang="en-US" sz="7000" dirty="0"/>
              <a:t>Judah</a:t>
            </a:r>
          </a:p>
          <a:p>
            <a:pPr marL="1143000" indent="-1143000" algn="ctr" fontAlgn="base">
              <a:buFont typeface="+mj-lt"/>
              <a:buAutoNum type="arabicPeriod"/>
            </a:pPr>
            <a:r>
              <a:rPr lang="en-US" sz="7000" dirty="0"/>
              <a:t>Reuben</a:t>
            </a:r>
          </a:p>
          <a:p>
            <a:pPr marL="1143000" indent="-1143000" algn="ctr" fontAlgn="base">
              <a:buFont typeface="+mj-lt"/>
              <a:buAutoNum type="arabicPeriod"/>
            </a:pPr>
            <a:r>
              <a:rPr lang="en-US" sz="7000" dirty="0"/>
              <a:t>Simeon</a:t>
            </a:r>
          </a:p>
          <a:p>
            <a:pPr marL="1143000" indent="-1143000" algn="ctr" fontAlgn="base">
              <a:buFont typeface="+mj-lt"/>
              <a:buAutoNum type="arabicPeriod"/>
            </a:pPr>
            <a:r>
              <a:rPr lang="en-US" sz="7000" dirty="0"/>
              <a:t>Levi</a:t>
            </a:r>
          </a:p>
          <a:p>
            <a:pPr marL="1143000" indent="-1143000" algn="ctr" fontAlgn="base">
              <a:buFont typeface="+mj-lt"/>
              <a:buAutoNum type="arabicPeriod"/>
            </a:pPr>
            <a:r>
              <a:rPr lang="en-US" sz="7000" dirty="0"/>
              <a:t>Zebulun</a:t>
            </a:r>
          </a:p>
          <a:p>
            <a:pPr marL="1143000" indent="-1143000" algn="ctr" fontAlgn="base">
              <a:buFont typeface="+mj-lt"/>
              <a:buAutoNum type="arabicPeriod"/>
            </a:pPr>
            <a:r>
              <a:rPr lang="en-US" sz="7000" dirty="0"/>
              <a:t>Issachar</a:t>
            </a:r>
          </a:p>
          <a:p>
            <a:pPr algn="ctr"/>
            <a:endParaRPr lang="en-US" dirty="0"/>
          </a:p>
        </p:txBody>
      </p:sp>
      <p:sp>
        <p:nvSpPr>
          <p:cNvPr id="4" name="Content Placeholder 2">
            <a:extLst>
              <a:ext uri="{FF2B5EF4-FFF2-40B4-BE49-F238E27FC236}">
                <a16:creationId xmlns:a16="http://schemas.microsoft.com/office/drawing/2014/main" id="{BA08474E-8700-4307-A72D-0B7AA0E6B7CD}"/>
              </a:ext>
            </a:extLst>
          </p:cNvPr>
          <p:cNvSpPr txBox="1">
            <a:spLocks/>
          </p:cNvSpPr>
          <p:nvPr/>
        </p:nvSpPr>
        <p:spPr>
          <a:xfrm>
            <a:off x="5738037" y="2058142"/>
            <a:ext cx="4270744" cy="3931920"/>
          </a:xfrm>
          <a:prstGeom prst="rect">
            <a:avLst/>
          </a:prstGeom>
        </p:spPr>
        <p:txBody>
          <a:bodyPr vert="horz" lIns="91440" tIns="45720" rIns="91440" bIns="45720" rtlCol="0">
            <a:normAutofit fontScale="62500" lnSpcReduction="20000"/>
          </a:bodyPr>
          <a:lst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a:lstStyle>
          <a:p>
            <a:pPr marL="1143000" indent="-1143000" algn="ctr" fontAlgn="base">
              <a:buFont typeface="+mj-lt"/>
              <a:buAutoNum type="arabicPeriod" startAt="7"/>
            </a:pPr>
            <a:r>
              <a:rPr lang="en-US" sz="7000" dirty="0"/>
              <a:t>Dan</a:t>
            </a:r>
          </a:p>
          <a:p>
            <a:pPr marL="1143000" indent="-1143000" algn="ctr" fontAlgn="base">
              <a:buFont typeface="+mj-lt"/>
              <a:buAutoNum type="arabicPeriod" startAt="7"/>
            </a:pPr>
            <a:r>
              <a:rPr lang="en-US" sz="7000" dirty="0"/>
              <a:t>Gad</a:t>
            </a:r>
          </a:p>
          <a:p>
            <a:pPr marL="1143000" indent="-1143000" algn="ctr" fontAlgn="base">
              <a:buFont typeface="+mj-lt"/>
              <a:buAutoNum type="arabicPeriod" startAt="7"/>
            </a:pPr>
            <a:r>
              <a:rPr lang="en-US" sz="7000" dirty="0"/>
              <a:t>Asher</a:t>
            </a:r>
          </a:p>
          <a:p>
            <a:pPr marL="1143000" indent="-1143000" algn="ctr" fontAlgn="base">
              <a:buFont typeface="+mj-lt"/>
              <a:buAutoNum type="arabicPeriod" startAt="7"/>
            </a:pPr>
            <a:r>
              <a:rPr lang="en-US" sz="7000" dirty="0"/>
              <a:t>Naphtali</a:t>
            </a:r>
          </a:p>
          <a:p>
            <a:pPr marL="1143000" indent="-1143000" algn="ctr" fontAlgn="base">
              <a:buFont typeface="+mj-lt"/>
              <a:buAutoNum type="arabicPeriod" startAt="7"/>
            </a:pPr>
            <a:r>
              <a:rPr lang="en-US" sz="7000" dirty="0"/>
              <a:t>Ephraim</a:t>
            </a:r>
          </a:p>
          <a:p>
            <a:pPr marL="1143000" indent="-1143000" algn="ctr" fontAlgn="base">
              <a:buFont typeface="+mj-lt"/>
              <a:buAutoNum type="arabicPeriod" startAt="7"/>
            </a:pPr>
            <a:r>
              <a:rPr lang="en-US" sz="7000" dirty="0"/>
              <a:t>Benjamin</a:t>
            </a:r>
          </a:p>
          <a:p>
            <a:pPr algn="ctr"/>
            <a:endParaRPr lang="en-US" dirty="0"/>
          </a:p>
        </p:txBody>
      </p:sp>
    </p:spTree>
    <p:extLst>
      <p:ext uri="{BB962C8B-B14F-4D97-AF65-F5344CB8AC3E}">
        <p14:creationId xmlns:p14="http://schemas.microsoft.com/office/powerpoint/2010/main" val="3029463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9603FDC-97A3-4133-8BBA-FBF76F8D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73" name="Rectangle 72">
            <a:extLst>
              <a:ext uri="{FF2B5EF4-FFF2-40B4-BE49-F238E27FC236}">
                <a16:creationId xmlns:a16="http://schemas.microsoft.com/office/drawing/2014/main" id="{6DBDB63B-9A0A-47CB-A777-1781C6FD3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42E3D96-E15E-4E1A-86D6-E23D18DF376F}"/>
              </a:ext>
            </a:extLst>
          </p:cNvPr>
          <p:cNvSpPr>
            <a:spLocks noGrp="1"/>
          </p:cNvSpPr>
          <p:nvPr>
            <p:ph type="title"/>
          </p:nvPr>
        </p:nvSpPr>
        <p:spPr>
          <a:xfrm>
            <a:off x="868680" y="642593"/>
            <a:ext cx="6281928" cy="1744183"/>
          </a:xfrm>
        </p:spPr>
        <p:txBody>
          <a:bodyPr>
            <a:normAutofit/>
          </a:bodyPr>
          <a:lstStyle/>
          <a:p>
            <a:r>
              <a:rPr lang="en-US" b="1" dirty="0"/>
              <a:t>1. Judah</a:t>
            </a:r>
          </a:p>
        </p:txBody>
      </p:sp>
      <p:sp>
        <p:nvSpPr>
          <p:cNvPr id="3" name="Content Placeholder 2">
            <a:extLst>
              <a:ext uri="{FF2B5EF4-FFF2-40B4-BE49-F238E27FC236}">
                <a16:creationId xmlns:a16="http://schemas.microsoft.com/office/drawing/2014/main" id="{F263F925-4D37-4FAF-B98B-255BB2932003}"/>
              </a:ext>
            </a:extLst>
          </p:cNvPr>
          <p:cNvSpPr>
            <a:spLocks noGrp="1"/>
          </p:cNvSpPr>
          <p:nvPr>
            <p:ph idx="1"/>
          </p:nvPr>
        </p:nvSpPr>
        <p:spPr>
          <a:xfrm>
            <a:off x="868680" y="2037668"/>
            <a:ext cx="6281928" cy="3648456"/>
          </a:xfrm>
        </p:spPr>
        <p:txBody>
          <a:bodyPr>
            <a:noAutofit/>
          </a:bodyPr>
          <a:lstStyle/>
          <a:p>
            <a:r>
              <a:rPr lang="en-US" sz="2800" dirty="0"/>
              <a:t>The tribe of kings</a:t>
            </a:r>
          </a:p>
          <a:p>
            <a:r>
              <a:rPr lang="en-US" sz="2800" dirty="0"/>
              <a:t>Most preeminent of 12 tribes</a:t>
            </a:r>
          </a:p>
          <a:p>
            <a:r>
              <a:rPr lang="en-US" sz="2800" dirty="0"/>
              <a:t>Tribes territory included the city of Jerusalem and the holy temple</a:t>
            </a:r>
          </a:p>
          <a:p>
            <a:r>
              <a:rPr lang="en-US" sz="2800" dirty="0"/>
              <a:t> King David was part of this tribe, and his royal line ruled in Jerusalem for 400 </a:t>
            </a:r>
            <a:r>
              <a:rPr lang="en-US" sz="2800" dirty="0" err="1"/>
              <a:t>yrs</a:t>
            </a:r>
            <a:r>
              <a:rPr lang="en-US" sz="2800" dirty="0"/>
              <a:t> </a:t>
            </a:r>
          </a:p>
          <a:p>
            <a:r>
              <a:rPr lang="en-US" sz="2800" b="1" dirty="0"/>
              <a:t>Notable tribesmen: Jesus, David, Mary, Solomon</a:t>
            </a:r>
            <a:endParaRPr lang="en-US" sz="2800" dirty="0"/>
          </a:p>
        </p:txBody>
      </p:sp>
      <p:pic>
        <p:nvPicPr>
          <p:cNvPr id="1026" name="Picture 2" descr="Image result for tribe of judah">
            <a:extLst>
              <a:ext uri="{FF2B5EF4-FFF2-40B4-BE49-F238E27FC236}">
                <a16:creationId xmlns:a16="http://schemas.microsoft.com/office/drawing/2014/main" id="{34239ED6-4274-4824-A904-6157E013D78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683" b="-2"/>
          <a:stretch/>
        </p:blipFill>
        <p:spPr bwMode="auto">
          <a:xfrm>
            <a:off x="7837371" y="237744"/>
            <a:ext cx="4124416" cy="6382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48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33BD-6FAC-40C7-89CB-1AD8866EDB97}"/>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EA51953C-F8DC-44FC-B3DB-8E02DCA09FEA}"/>
              </a:ext>
            </a:extLst>
          </p:cNvPr>
          <p:cNvSpPr>
            <a:spLocks noGrp="1"/>
          </p:cNvSpPr>
          <p:nvPr>
            <p:ph idx="1"/>
          </p:nvPr>
        </p:nvSpPr>
        <p:spPr/>
        <p:txBody>
          <a:bodyPr/>
          <a:lstStyle/>
          <a:p>
            <a:r>
              <a:rPr lang="en-US" sz="2400" dirty="0"/>
              <a:t>Covenant with Abraham</a:t>
            </a:r>
          </a:p>
          <a:p>
            <a:r>
              <a:rPr lang="en-US" sz="2400" dirty="0"/>
              <a:t>Isaac is the heir of the covenant</a:t>
            </a:r>
          </a:p>
          <a:p>
            <a:r>
              <a:rPr lang="en-US" sz="2400" dirty="0"/>
              <a:t>All God’s promises to Abraham were to be fulfilled through Isaac</a:t>
            </a:r>
          </a:p>
          <a:p>
            <a:pPr lvl="1"/>
            <a:r>
              <a:rPr lang="en-US" sz="2000" dirty="0"/>
              <a:t>So Isaac needs to stay on the right path – not fall</a:t>
            </a:r>
          </a:p>
          <a:p>
            <a:r>
              <a:rPr lang="en-US" sz="2400" dirty="0"/>
              <a:t>Abraham and his family (including Isaac) are living in Canaan</a:t>
            </a:r>
          </a:p>
          <a:p>
            <a:r>
              <a:rPr lang="en-US" sz="2400" dirty="0"/>
              <a:t>Abraham is worried about Isaac falling into all the problems that the Canaanites had before – anger, killing, polygamy, etc.</a:t>
            </a:r>
          </a:p>
          <a:p>
            <a:r>
              <a:rPr lang="en-US" sz="2400" dirty="0"/>
              <a:t>Abraham decided to move Isaac from Canaan to Mesopotamia</a:t>
            </a:r>
          </a:p>
          <a:p>
            <a:endParaRPr lang="en-US" dirty="0"/>
          </a:p>
          <a:p>
            <a:pPr lvl="1"/>
            <a:endParaRPr lang="en-US" dirty="0"/>
          </a:p>
        </p:txBody>
      </p:sp>
    </p:spTree>
    <p:extLst>
      <p:ext uri="{BB962C8B-B14F-4D97-AF65-F5344CB8AC3E}">
        <p14:creationId xmlns:p14="http://schemas.microsoft.com/office/powerpoint/2010/main" val="3609429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9603FDC-97A3-4133-8BBA-FBF76F8D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73" name="Rectangle 72">
            <a:extLst>
              <a:ext uri="{FF2B5EF4-FFF2-40B4-BE49-F238E27FC236}">
                <a16:creationId xmlns:a16="http://schemas.microsoft.com/office/drawing/2014/main" id="{6DBDB63B-9A0A-47CB-A777-1781C6FD3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CCC4684-F9DB-41A0-8377-B98F06B504C3}"/>
              </a:ext>
            </a:extLst>
          </p:cNvPr>
          <p:cNvSpPr>
            <a:spLocks noGrp="1"/>
          </p:cNvSpPr>
          <p:nvPr>
            <p:ph type="title"/>
          </p:nvPr>
        </p:nvSpPr>
        <p:spPr>
          <a:xfrm>
            <a:off x="868680" y="642593"/>
            <a:ext cx="6281928" cy="1744183"/>
          </a:xfrm>
        </p:spPr>
        <p:txBody>
          <a:bodyPr>
            <a:normAutofit/>
          </a:bodyPr>
          <a:lstStyle/>
          <a:p>
            <a:r>
              <a:rPr lang="en-US" b="1" dirty="0"/>
              <a:t>2. Reuben</a:t>
            </a:r>
          </a:p>
        </p:txBody>
      </p:sp>
      <p:sp>
        <p:nvSpPr>
          <p:cNvPr id="3" name="Content Placeholder 2">
            <a:extLst>
              <a:ext uri="{FF2B5EF4-FFF2-40B4-BE49-F238E27FC236}">
                <a16:creationId xmlns:a16="http://schemas.microsoft.com/office/drawing/2014/main" id="{0BC7C78A-C5B3-4D11-950B-8EB415545848}"/>
              </a:ext>
            </a:extLst>
          </p:cNvPr>
          <p:cNvSpPr>
            <a:spLocks noGrp="1"/>
          </p:cNvSpPr>
          <p:nvPr>
            <p:ph idx="1"/>
          </p:nvPr>
        </p:nvSpPr>
        <p:spPr>
          <a:xfrm>
            <a:off x="868680" y="2386584"/>
            <a:ext cx="6281928" cy="3648456"/>
          </a:xfrm>
        </p:spPr>
        <p:txBody>
          <a:bodyPr>
            <a:normAutofit lnSpcReduction="10000"/>
          </a:bodyPr>
          <a:lstStyle/>
          <a:p>
            <a:r>
              <a:rPr lang="en-US" sz="3200" dirty="0"/>
              <a:t>Jacob said they were “uncontrolled as water”</a:t>
            </a:r>
          </a:p>
          <a:p>
            <a:r>
              <a:rPr lang="en-US" sz="3200" dirty="0"/>
              <a:t>Didn’t settle in the Promised Land with the rest of the Israelites</a:t>
            </a:r>
          </a:p>
          <a:p>
            <a:r>
              <a:rPr lang="en-US" sz="3200" dirty="0"/>
              <a:t>Didn’t do much to help other tribes</a:t>
            </a:r>
          </a:p>
        </p:txBody>
      </p:sp>
      <p:pic>
        <p:nvPicPr>
          <p:cNvPr id="2050" name="Picture 2" descr="Image result for tribe of reuben">
            <a:extLst>
              <a:ext uri="{FF2B5EF4-FFF2-40B4-BE49-F238E27FC236}">
                <a16:creationId xmlns:a16="http://schemas.microsoft.com/office/drawing/2014/main" id="{2396EC09-64BE-4896-972D-F3D9967CB0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07" r="3477" b="-2"/>
          <a:stretch/>
        </p:blipFill>
        <p:spPr bwMode="auto">
          <a:xfrm>
            <a:off x="7837371" y="237744"/>
            <a:ext cx="4124416" cy="6382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029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9603FDC-97A3-4133-8BBA-FBF76F8D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73" name="Rectangle 72">
            <a:extLst>
              <a:ext uri="{FF2B5EF4-FFF2-40B4-BE49-F238E27FC236}">
                <a16:creationId xmlns:a16="http://schemas.microsoft.com/office/drawing/2014/main" id="{6DBDB63B-9A0A-47CB-A777-1781C6FD3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D5A5A31-9DF6-422A-99F0-B519F03BC8F5}"/>
              </a:ext>
            </a:extLst>
          </p:cNvPr>
          <p:cNvSpPr>
            <a:spLocks noGrp="1"/>
          </p:cNvSpPr>
          <p:nvPr>
            <p:ph type="title"/>
          </p:nvPr>
        </p:nvSpPr>
        <p:spPr>
          <a:xfrm>
            <a:off x="868680" y="642593"/>
            <a:ext cx="6281928" cy="1744183"/>
          </a:xfrm>
        </p:spPr>
        <p:txBody>
          <a:bodyPr>
            <a:normAutofit/>
          </a:bodyPr>
          <a:lstStyle/>
          <a:p>
            <a:r>
              <a:rPr lang="en-US" dirty="0"/>
              <a:t>3. </a:t>
            </a:r>
            <a:r>
              <a:rPr lang="en-US" b="1" dirty="0"/>
              <a:t>Simeon	</a:t>
            </a:r>
            <a:endParaRPr lang="en-US" dirty="0"/>
          </a:p>
        </p:txBody>
      </p:sp>
      <p:sp>
        <p:nvSpPr>
          <p:cNvPr id="3" name="Content Placeholder 2">
            <a:extLst>
              <a:ext uri="{FF2B5EF4-FFF2-40B4-BE49-F238E27FC236}">
                <a16:creationId xmlns:a16="http://schemas.microsoft.com/office/drawing/2014/main" id="{A5F58DBA-8325-45C0-81BF-221AD014C534}"/>
              </a:ext>
            </a:extLst>
          </p:cNvPr>
          <p:cNvSpPr>
            <a:spLocks noGrp="1"/>
          </p:cNvSpPr>
          <p:nvPr>
            <p:ph idx="1"/>
          </p:nvPr>
        </p:nvSpPr>
        <p:spPr>
          <a:xfrm>
            <a:off x="868680" y="2386584"/>
            <a:ext cx="6281928" cy="3648456"/>
          </a:xfrm>
        </p:spPr>
        <p:txBody>
          <a:bodyPr>
            <a:normAutofit/>
          </a:bodyPr>
          <a:lstStyle/>
          <a:p>
            <a:r>
              <a:rPr lang="en-US" sz="3600" dirty="0"/>
              <a:t>Slaughtered an entire city to avenge his sister</a:t>
            </a:r>
          </a:p>
          <a:p>
            <a:r>
              <a:rPr lang="en-US" sz="3600" dirty="0"/>
              <a:t>Smaller than Judah</a:t>
            </a:r>
          </a:p>
          <a:p>
            <a:r>
              <a:rPr lang="en-US" sz="3600" dirty="0"/>
              <a:t>Followed Jacob’s prophesy that they would be dispersed</a:t>
            </a:r>
          </a:p>
        </p:txBody>
      </p:sp>
      <p:pic>
        <p:nvPicPr>
          <p:cNvPr id="3074" name="Picture 2" descr="Image result for tribe of simeon">
            <a:extLst>
              <a:ext uri="{FF2B5EF4-FFF2-40B4-BE49-F238E27FC236}">
                <a16:creationId xmlns:a16="http://schemas.microsoft.com/office/drawing/2014/main" id="{EC5B8648-5A1B-415D-BA76-76D3B79F026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439" r="4544" b="-2"/>
          <a:stretch/>
        </p:blipFill>
        <p:spPr bwMode="auto">
          <a:xfrm>
            <a:off x="7837371" y="237744"/>
            <a:ext cx="4124416" cy="6382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42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9603FDC-97A3-4133-8BBA-FBF76F8D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73" name="Rectangle 72">
            <a:extLst>
              <a:ext uri="{FF2B5EF4-FFF2-40B4-BE49-F238E27FC236}">
                <a16:creationId xmlns:a16="http://schemas.microsoft.com/office/drawing/2014/main" id="{6DBDB63B-9A0A-47CB-A777-1781C6FD3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F1B03DC-474B-4D22-A5B8-7374C64FF5C3}"/>
              </a:ext>
            </a:extLst>
          </p:cNvPr>
          <p:cNvSpPr>
            <a:spLocks noGrp="1"/>
          </p:cNvSpPr>
          <p:nvPr>
            <p:ph type="title"/>
          </p:nvPr>
        </p:nvSpPr>
        <p:spPr>
          <a:xfrm>
            <a:off x="868680" y="642593"/>
            <a:ext cx="6281928" cy="1744183"/>
          </a:xfrm>
        </p:spPr>
        <p:txBody>
          <a:bodyPr>
            <a:normAutofit/>
          </a:bodyPr>
          <a:lstStyle/>
          <a:p>
            <a:r>
              <a:rPr lang="en-US" b="1" dirty="0"/>
              <a:t>4. Levi	</a:t>
            </a:r>
          </a:p>
        </p:txBody>
      </p:sp>
      <p:sp>
        <p:nvSpPr>
          <p:cNvPr id="3" name="Content Placeholder 2">
            <a:extLst>
              <a:ext uri="{FF2B5EF4-FFF2-40B4-BE49-F238E27FC236}">
                <a16:creationId xmlns:a16="http://schemas.microsoft.com/office/drawing/2014/main" id="{3D0732BD-7A47-4ACA-A1ED-9B2F079C5B75}"/>
              </a:ext>
            </a:extLst>
          </p:cNvPr>
          <p:cNvSpPr>
            <a:spLocks noGrp="1"/>
          </p:cNvSpPr>
          <p:nvPr>
            <p:ph idx="1"/>
          </p:nvPr>
        </p:nvSpPr>
        <p:spPr>
          <a:xfrm>
            <a:off x="868680" y="2386584"/>
            <a:ext cx="6281928" cy="3648456"/>
          </a:xfrm>
        </p:spPr>
        <p:txBody>
          <a:bodyPr>
            <a:normAutofit fontScale="92500"/>
          </a:bodyPr>
          <a:lstStyle/>
          <a:p>
            <a:r>
              <a:rPr lang="en-US" sz="3200" dirty="0"/>
              <a:t>Tribe of Priests</a:t>
            </a:r>
          </a:p>
          <a:p>
            <a:r>
              <a:rPr lang="en-US" sz="3200" dirty="0"/>
              <a:t>Stood by Moses at the Golden Calf incident at Mt. Sinai</a:t>
            </a:r>
          </a:p>
          <a:p>
            <a:r>
              <a:rPr lang="en-US" sz="3200" dirty="0"/>
              <a:t>Served the Temple</a:t>
            </a:r>
          </a:p>
          <a:p>
            <a:pPr fontAlgn="base"/>
            <a:r>
              <a:rPr lang="en-US" sz="3200" b="1" dirty="0"/>
              <a:t>Notable tribesmen: Moses, Aaron, John the Baptist, Barnabas</a:t>
            </a:r>
            <a:endParaRPr lang="en-US" sz="3200" dirty="0"/>
          </a:p>
          <a:p>
            <a:pPr marL="0" indent="0">
              <a:buNone/>
            </a:pPr>
            <a:endParaRPr lang="en-US" dirty="0"/>
          </a:p>
        </p:txBody>
      </p:sp>
      <p:pic>
        <p:nvPicPr>
          <p:cNvPr id="4098" name="Picture 2" descr="Image result for tribe of levi">
            <a:extLst>
              <a:ext uri="{FF2B5EF4-FFF2-40B4-BE49-F238E27FC236}">
                <a16:creationId xmlns:a16="http://schemas.microsoft.com/office/drawing/2014/main" id="{F772A397-3A9B-47ED-9C51-294107BF71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41" r="3142" b="-2"/>
          <a:stretch/>
        </p:blipFill>
        <p:spPr bwMode="auto">
          <a:xfrm>
            <a:off x="7837371" y="237744"/>
            <a:ext cx="4124416" cy="6382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67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9603FDC-97A3-4133-8BBA-FBF76F8D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73" name="Rectangle 72">
            <a:extLst>
              <a:ext uri="{FF2B5EF4-FFF2-40B4-BE49-F238E27FC236}">
                <a16:creationId xmlns:a16="http://schemas.microsoft.com/office/drawing/2014/main" id="{6DBDB63B-9A0A-47CB-A777-1781C6FD3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3CD60E7-AA6E-4705-8276-294B065E9052}"/>
              </a:ext>
            </a:extLst>
          </p:cNvPr>
          <p:cNvSpPr>
            <a:spLocks noGrp="1"/>
          </p:cNvSpPr>
          <p:nvPr>
            <p:ph type="title"/>
          </p:nvPr>
        </p:nvSpPr>
        <p:spPr>
          <a:xfrm>
            <a:off x="868680" y="642593"/>
            <a:ext cx="6281928" cy="1744183"/>
          </a:xfrm>
        </p:spPr>
        <p:txBody>
          <a:bodyPr>
            <a:normAutofit/>
          </a:bodyPr>
          <a:lstStyle/>
          <a:p>
            <a:r>
              <a:rPr lang="en-US" dirty="0"/>
              <a:t>5. </a:t>
            </a:r>
            <a:r>
              <a:rPr lang="en-US" b="1" dirty="0"/>
              <a:t>Zebulun</a:t>
            </a:r>
            <a:endParaRPr lang="en-US" dirty="0"/>
          </a:p>
        </p:txBody>
      </p:sp>
      <p:sp>
        <p:nvSpPr>
          <p:cNvPr id="3" name="Content Placeholder 2">
            <a:extLst>
              <a:ext uri="{FF2B5EF4-FFF2-40B4-BE49-F238E27FC236}">
                <a16:creationId xmlns:a16="http://schemas.microsoft.com/office/drawing/2014/main" id="{9519708F-1EBB-4AC3-B70D-A6F290F9B8FE}"/>
              </a:ext>
            </a:extLst>
          </p:cNvPr>
          <p:cNvSpPr>
            <a:spLocks noGrp="1"/>
          </p:cNvSpPr>
          <p:nvPr>
            <p:ph idx="1"/>
          </p:nvPr>
        </p:nvSpPr>
        <p:spPr>
          <a:xfrm>
            <a:off x="868680" y="2386584"/>
            <a:ext cx="6281928" cy="3648456"/>
          </a:xfrm>
        </p:spPr>
        <p:txBody>
          <a:bodyPr>
            <a:normAutofit/>
          </a:bodyPr>
          <a:lstStyle/>
          <a:p>
            <a:r>
              <a:rPr lang="en-US" sz="4000" dirty="0"/>
              <a:t>Not much said in Scripture</a:t>
            </a:r>
          </a:p>
          <a:p>
            <a:r>
              <a:rPr lang="en-US" sz="4000" dirty="0"/>
              <a:t>Strong, loyal fighting force for David</a:t>
            </a:r>
          </a:p>
          <a:p>
            <a:r>
              <a:rPr lang="en-US" sz="4000" dirty="0"/>
              <a:t>Largest army presence</a:t>
            </a:r>
          </a:p>
          <a:p>
            <a:endParaRPr lang="en-US" dirty="0"/>
          </a:p>
        </p:txBody>
      </p:sp>
      <p:pic>
        <p:nvPicPr>
          <p:cNvPr id="5122" name="Picture 2" descr="Image result for tribe of zebulun">
            <a:extLst>
              <a:ext uri="{FF2B5EF4-FFF2-40B4-BE49-F238E27FC236}">
                <a16:creationId xmlns:a16="http://schemas.microsoft.com/office/drawing/2014/main" id="{A926F82B-AE2B-4A1D-8B1A-29B3AB89712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572"/>
          <a:stretch/>
        </p:blipFill>
        <p:spPr bwMode="auto">
          <a:xfrm>
            <a:off x="7837371" y="237744"/>
            <a:ext cx="4124416" cy="6382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588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9603FDC-97A3-4133-8BBA-FBF76F8D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73" name="Rectangle 72">
            <a:extLst>
              <a:ext uri="{FF2B5EF4-FFF2-40B4-BE49-F238E27FC236}">
                <a16:creationId xmlns:a16="http://schemas.microsoft.com/office/drawing/2014/main" id="{6DBDB63B-9A0A-47CB-A777-1781C6FD3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61CACE1-12B1-48FD-8131-F8FD65C381F8}"/>
              </a:ext>
            </a:extLst>
          </p:cNvPr>
          <p:cNvSpPr>
            <a:spLocks noGrp="1"/>
          </p:cNvSpPr>
          <p:nvPr>
            <p:ph type="title"/>
          </p:nvPr>
        </p:nvSpPr>
        <p:spPr>
          <a:xfrm>
            <a:off x="868680" y="642593"/>
            <a:ext cx="6281928" cy="1744183"/>
          </a:xfrm>
        </p:spPr>
        <p:txBody>
          <a:bodyPr>
            <a:normAutofit/>
          </a:bodyPr>
          <a:lstStyle/>
          <a:p>
            <a:r>
              <a:rPr lang="en-US" b="1" dirty="0"/>
              <a:t>6. </a:t>
            </a:r>
            <a:r>
              <a:rPr lang="en-US" b="1" dirty="0" err="1"/>
              <a:t>Isaachar</a:t>
            </a:r>
            <a:endParaRPr lang="en-US" b="1" dirty="0"/>
          </a:p>
        </p:txBody>
      </p:sp>
      <p:sp>
        <p:nvSpPr>
          <p:cNvPr id="3" name="Content Placeholder 2">
            <a:extLst>
              <a:ext uri="{FF2B5EF4-FFF2-40B4-BE49-F238E27FC236}">
                <a16:creationId xmlns:a16="http://schemas.microsoft.com/office/drawing/2014/main" id="{F9B49FDB-5280-478F-9BDE-C260ED041252}"/>
              </a:ext>
            </a:extLst>
          </p:cNvPr>
          <p:cNvSpPr>
            <a:spLocks noGrp="1"/>
          </p:cNvSpPr>
          <p:nvPr>
            <p:ph idx="1"/>
          </p:nvPr>
        </p:nvSpPr>
        <p:spPr>
          <a:xfrm>
            <a:off x="868680" y="2386584"/>
            <a:ext cx="6281928" cy="3648456"/>
          </a:xfrm>
        </p:spPr>
        <p:txBody>
          <a:bodyPr>
            <a:normAutofit/>
          </a:bodyPr>
          <a:lstStyle/>
          <a:p>
            <a:r>
              <a:rPr lang="en-US" sz="3600" dirty="0"/>
              <a:t>Loyal to Deborah (a judge)</a:t>
            </a:r>
          </a:p>
          <a:p>
            <a:r>
              <a:rPr lang="en-US" sz="3600" dirty="0"/>
              <a:t>“men who understood the times, with knowledge of what Israel should do”</a:t>
            </a:r>
          </a:p>
        </p:txBody>
      </p:sp>
      <p:pic>
        <p:nvPicPr>
          <p:cNvPr id="6146" name="Picture 2" descr="Image result for tribe of issachar">
            <a:extLst>
              <a:ext uri="{FF2B5EF4-FFF2-40B4-BE49-F238E27FC236}">
                <a16:creationId xmlns:a16="http://schemas.microsoft.com/office/drawing/2014/main" id="{6640898D-1B26-4464-BF6B-4122DC79357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92" r="3791" b="-2"/>
          <a:stretch/>
        </p:blipFill>
        <p:spPr bwMode="auto">
          <a:xfrm>
            <a:off x="7837371" y="237744"/>
            <a:ext cx="4124416" cy="6382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91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9603FDC-97A3-4133-8BBA-FBF76F8D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73" name="Rectangle 72">
            <a:extLst>
              <a:ext uri="{FF2B5EF4-FFF2-40B4-BE49-F238E27FC236}">
                <a16:creationId xmlns:a16="http://schemas.microsoft.com/office/drawing/2014/main" id="{6DBDB63B-9A0A-47CB-A777-1781C6FD3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FA7ED57-AD44-4256-A7B9-907D64858A7A}"/>
              </a:ext>
            </a:extLst>
          </p:cNvPr>
          <p:cNvSpPr>
            <a:spLocks noGrp="1"/>
          </p:cNvSpPr>
          <p:nvPr>
            <p:ph type="title"/>
          </p:nvPr>
        </p:nvSpPr>
        <p:spPr>
          <a:xfrm>
            <a:off x="868680" y="642593"/>
            <a:ext cx="6281928" cy="1744183"/>
          </a:xfrm>
        </p:spPr>
        <p:txBody>
          <a:bodyPr>
            <a:normAutofit/>
          </a:bodyPr>
          <a:lstStyle/>
          <a:p>
            <a:r>
              <a:rPr lang="en-US" b="1" dirty="0"/>
              <a:t>7. Dan	</a:t>
            </a:r>
          </a:p>
        </p:txBody>
      </p:sp>
      <p:sp>
        <p:nvSpPr>
          <p:cNvPr id="3" name="Content Placeholder 2">
            <a:extLst>
              <a:ext uri="{FF2B5EF4-FFF2-40B4-BE49-F238E27FC236}">
                <a16:creationId xmlns:a16="http://schemas.microsoft.com/office/drawing/2014/main" id="{3C690493-0828-4EA0-AA82-176397AA5BA1}"/>
              </a:ext>
            </a:extLst>
          </p:cNvPr>
          <p:cNvSpPr>
            <a:spLocks noGrp="1"/>
          </p:cNvSpPr>
          <p:nvPr>
            <p:ph idx="1"/>
          </p:nvPr>
        </p:nvSpPr>
        <p:spPr>
          <a:xfrm>
            <a:off x="868680" y="2386584"/>
            <a:ext cx="6281928" cy="3648456"/>
          </a:xfrm>
        </p:spPr>
        <p:txBody>
          <a:bodyPr>
            <a:normAutofit lnSpcReduction="10000"/>
          </a:bodyPr>
          <a:lstStyle/>
          <a:p>
            <a:r>
              <a:rPr lang="en-US" sz="4000" dirty="0"/>
              <a:t>Started worshipping other gods</a:t>
            </a:r>
          </a:p>
          <a:p>
            <a:r>
              <a:rPr lang="en-US" sz="4000" dirty="0"/>
              <a:t>Set up a new priesthood</a:t>
            </a:r>
          </a:p>
          <a:p>
            <a:r>
              <a:rPr lang="en-US" sz="4000" b="1" dirty="0"/>
              <a:t>Notable tribesmen: Samson </a:t>
            </a:r>
          </a:p>
        </p:txBody>
      </p:sp>
      <p:pic>
        <p:nvPicPr>
          <p:cNvPr id="7170" name="Picture 2" descr="Image result for tribe of dan">
            <a:extLst>
              <a:ext uri="{FF2B5EF4-FFF2-40B4-BE49-F238E27FC236}">
                <a16:creationId xmlns:a16="http://schemas.microsoft.com/office/drawing/2014/main" id="{85047855-FF38-417A-8C2B-CC9AC11FC34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14" r="4569" b="-2"/>
          <a:stretch/>
        </p:blipFill>
        <p:spPr bwMode="auto">
          <a:xfrm>
            <a:off x="7837371" y="237744"/>
            <a:ext cx="4124416" cy="6382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268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68035-876F-4554-8DC5-4E2F6F8F73B7}"/>
              </a:ext>
            </a:extLst>
          </p:cNvPr>
          <p:cNvSpPr>
            <a:spLocks noGrp="1"/>
          </p:cNvSpPr>
          <p:nvPr>
            <p:ph type="title"/>
          </p:nvPr>
        </p:nvSpPr>
        <p:spPr>
          <a:xfrm>
            <a:off x="1066800" y="642594"/>
            <a:ext cx="10058400" cy="1371600"/>
          </a:xfrm>
        </p:spPr>
        <p:txBody>
          <a:bodyPr/>
          <a:lstStyle/>
          <a:p>
            <a:r>
              <a:rPr lang="en-US" b="1" dirty="0"/>
              <a:t>8. Gad</a:t>
            </a:r>
          </a:p>
        </p:txBody>
      </p:sp>
      <p:sp>
        <p:nvSpPr>
          <p:cNvPr id="3" name="Content Placeholder 2">
            <a:extLst>
              <a:ext uri="{FF2B5EF4-FFF2-40B4-BE49-F238E27FC236}">
                <a16:creationId xmlns:a16="http://schemas.microsoft.com/office/drawing/2014/main" id="{E9911E20-B9E4-46E8-8296-71FFABCBB9E7}"/>
              </a:ext>
            </a:extLst>
          </p:cNvPr>
          <p:cNvSpPr>
            <a:spLocks noGrp="1"/>
          </p:cNvSpPr>
          <p:nvPr>
            <p:ph idx="1"/>
          </p:nvPr>
        </p:nvSpPr>
        <p:spPr>
          <a:xfrm>
            <a:off x="1066800" y="2103120"/>
            <a:ext cx="6164179" cy="3931920"/>
          </a:xfrm>
        </p:spPr>
        <p:txBody>
          <a:bodyPr>
            <a:normAutofit/>
          </a:bodyPr>
          <a:lstStyle/>
          <a:p>
            <a:r>
              <a:rPr lang="en-US" sz="4000" dirty="0"/>
              <a:t>Little is said about them in the Bible</a:t>
            </a:r>
          </a:p>
        </p:txBody>
      </p:sp>
      <p:pic>
        <p:nvPicPr>
          <p:cNvPr id="8198" name="Picture 6" descr="Image result for tribe of gad">
            <a:extLst>
              <a:ext uri="{FF2B5EF4-FFF2-40B4-BE49-F238E27FC236}">
                <a16:creationId xmlns:a16="http://schemas.microsoft.com/office/drawing/2014/main" id="{125FDFA9-572E-4478-8A15-142CCB599F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2253" y="0"/>
            <a:ext cx="47498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5840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F7BB6-4DBB-48E3-9B74-6ABDE5FD3809}"/>
              </a:ext>
            </a:extLst>
          </p:cNvPr>
          <p:cNvSpPr>
            <a:spLocks noGrp="1"/>
          </p:cNvSpPr>
          <p:nvPr>
            <p:ph type="title"/>
          </p:nvPr>
        </p:nvSpPr>
        <p:spPr/>
        <p:txBody>
          <a:bodyPr/>
          <a:lstStyle/>
          <a:p>
            <a:r>
              <a:rPr lang="en-US" b="1" dirty="0"/>
              <a:t>9.</a:t>
            </a:r>
            <a:r>
              <a:rPr lang="en-US" dirty="0"/>
              <a:t> </a:t>
            </a:r>
            <a:r>
              <a:rPr lang="en-US" b="1" dirty="0"/>
              <a:t>Asher</a:t>
            </a:r>
            <a:endParaRPr lang="en-US" dirty="0"/>
          </a:p>
        </p:txBody>
      </p:sp>
      <p:sp>
        <p:nvSpPr>
          <p:cNvPr id="3" name="Content Placeholder 2">
            <a:extLst>
              <a:ext uri="{FF2B5EF4-FFF2-40B4-BE49-F238E27FC236}">
                <a16:creationId xmlns:a16="http://schemas.microsoft.com/office/drawing/2014/main" id="{3C93559C-1605-4264-B375-362D187A43AA}"/>
              </a:ext>
            </a:extLst>
          </p:cNvPr>
          <p:cNvSpPr>
            <a:spLocks noGrp="1"/>
          </p:cNvSpPr>
          <p:nvPr>
            <p:ph idx="1"/>
          </p:nvPr>
        </p:nvSpPr>
        <p:spPr>
          <a:xfrm>
            <a:off x="1066799" y="2103120"/>
            <a:ext cx="5995737" cy="3931920"/>
          </a:xfrm>
        </p:spPr>
        <p:txBody>
          <a:bodyPr>
            <a:normAutofit/>
          </a:bodyPr>
          <a:lstStyle/>
          <a:p>
            <a:r>
              <a:rPr lang="en-US" sz="4400" dirty="0"/>
              <a:t>Possessed land east of Galilee</a:t>
            </a:r>
          </a:p>
          <a:p>
            <a:r>
              <a:rPr lang="en-US" sz="4400" dirty="0"/>
              <a:t>Prophesied that they would enjoy rich food </a:t>
            </a:r>
          </a:p>
        </p:txBody>
      </p:sp>
      <p:sp>
        <p:nvSpPr>
          <p:cNvPr id="4" name="AutoShape 2" descr="Image result for tribe of asher">
            <a:extLst>
              <a:ext uri="{FF2B5EF4-FFF2-40B4-BE49-F238E27FC236}">
                <a16:creationId xmlns:a16="http://schemas.microsoft.com/office/drawing/2014/main" id="{21323B80-756B-48B1-B90E-62627DE87B7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7B3B417F-8DCB-4AEA-B9D0-969CC0EC0034}"/>
              </a:ext>
            </a:extLst>
          </p:cNvPr>
          <p:cNvPicPr>
            <a:picLocks noChangeAspect="1"/>
          </p:cNvPicPr>
          <p:nvPr/>
        </p:nvPicPr>
        <p:blipFill>
          <a:blip r:embed="rId2"/>
          <a:stretch>
            <a:fillRect/>
          </a:stretch>
        </p:blipFill>
        <p:spPr>
          <a:xfrm>
            <a:off x="7517197" y="0"/>
            <a:ext cx="4674803" cy="6749716"/>
          </a:xfrm>
          <a:prstGeom prst="rect">
            <a:avLst/>
          </a:prstGeom>
        </p:spPr>
      </p:pic>
    </p:spTree>
    <p:extLst>
      <p:ext uri="{BB962C8B-B14F-4D97-AF65-F5344CB8AC3E}">
        <p14:creationId xmlns:p14="http://schemas.microsoft.com/office/powerpoint/2010/main" val="216036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D3A72-325F-4654-A586-A741AD63765A}"/>
              </a:ext>
            </a:extLst>
          </p:cNvPr>
          <p:cNvSpPr>
            <a:spLocks noGrp="1"/>
          </p:cNvSpPr>
          <p:nvPr>
            <p:ph type="title"/>
          </p:nvPr>
        </p:nvSpPr>
        <p:spPr/>
        <p:txBody>
          <a:bodyPr/>
          <a:lstStyle/>
          <a:p>
            <a:r>
              <a:rPr lang="en-US" b="1" dirty="0"/>
              <a:t>10. Naphtali</a:t>
            </a:r>
          </a:p>
        </p:txBody>
      </p:sp>
      <p:sp>
        <p:nvSpPr>
          <p:cNvPr id="3" name="Content Placeholder 2">
            <a:extLst>
              <a:ext uri="{FF2B5EF4-FFF2-40B4-BE49-F238E27FC236}">
                <a16:creationId xmlns:a16="http://schemas.microsoft.com/office/drawing/2014/main" id="{7895F6F9-E6B8-4EFE-8299-29ECBD75032A}"/>
              </a:ext>
            </a:extLst>
          </p:cNvPr>
          <p:cNvSpPr>
            <a:spLocks noGrp="1"/>
          </p:cNvSpPr>
          <p:nvPr>
            <p:ph idx="1"/>
          </p:nvPr>
        </p:nvSpPr>
        <p:spPr>
          <a:xfrm>
            <a:off x="1066800" y="2103120"/>
            <a:ext cx="6344653" cy="3931920"/>
          </a:xfrm>
        </p:spPr>
        <p:txBody>
          <a:bodyPr>
            <a:normAutofit fontScale="92500" lnSpcReduction="10000"/>
          </a:bodyPr>
          <a:lstStyle/>
          <a:p>
            <a:r>
              <a:rPr lang="en-US" sz="3200" dirty="0"/>
              <a:t>mentioned by the prophet Isaiah in a passage we read often during Christmastime: “For a child will be born to us . . . .” </a:t>
            </a:r>
          </a:p>
          <a:p>
            <a:r>
              <a:rPr lang="en-US" sz="3200" dirty="0"/>
              <a:t>This promise was given concerning the land of Galilee, specifically, the “land of Zebulun and the land of Naphtali.”</a:t>
            </a:r>
          </a:p>
        </p:txBody>
      </p:sp>
      <p:pic>
        <p:nvPicPr>
          <p:cNvPr id="10242" name="Picture 2" descr="Image result for tribe of naphtali">
            <a:extLst>
              <a:ext uri="{FF2B5EF4-FFF2-40B4-BE49-F238E27FC236}">
                <a16:creationId xmlns:a16="http://schemas.microsoft.com/office/drawing/2014/main" id="{6E66935D-CFBC-43AA-8BE8-CD48FE6771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5359" y="0"/>
            <a:ext cx="47498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37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E9603FDC-97A3-4133-8BBA-FBF76F8D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39" name="Rectangle 138">
            <a:extLst>
              <a:ext uri="{FF2B5EF4-FFF2-40B4-BE49-F238E27FC236}">
                <a16:creationId xmlns:a16="http://schemas.microsoft.com/office/drawing/2014/main" id="{6DBDB63B-9A0A-47CB-A777-1781C6FD3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D4AA45B-10D8-466F-BE4A-09100804ABF7}"/>
              </a:ext>
            </a:extLst>
          </p:cNvPr>
          <p:cNvSpPr>
            <a:spLocks noGrp="1"/>
          </p:cNvSpPr>
          <p:nvPr>
            <p:ph type="title"/>
          </p:nvPr>
        </p:nvSpPr>
        <p:spPr>
          <a:xfrm>
            <a:off x="868680" y="642593"/>
            <a:ext cx="6281928" cy="1744183"/>
          </a:xfrm>
        </p:spPr>
        <p:txBody>
          <a:bodyPr>
            <a:normAutofit/>
          </a:bodyPr>
          <a:lstStyle/>
          <a:p>
            <a:r>
              <a:rPr lang="en-US" b="1" dirty="0"/>
              <a:t>11. Ephraim</a:t>
            </a:r>
          </a:p>
        </p:txBody>
      </p:sp>
      <p:sp>
        <p:nvSpPr>
          <p:cNvPr id="3" name="Content Placeholder 2">
            <a:extLst>
              <a:ext uri="{FF2B5EF4-FFF2-40B4-BE49-F238E27FC236}">
                <a16:creationId xmlns:a16="http://schemas.microsoft.com/office/drawing/2014/main" id="{39C3DA1F-1A2D-4F13-88AA-BDD92E3C0EB1}"/>
              </a:ext>
            </a:extLst>
          </p:cNvPr>
          <p:cNvSpPr>
            <a:spLocks noGrp="1"/>
          </p:cNvSpPr>
          <p:nvPr>
            <p:ph idx="1"/>
          </p:nvPr>
        </p:nvSpPr>
        <p:spPr>
          <a:xfrm>
            <a:off x="868680" y="2129589"/>
            <a:ext cx="6281928" cy="3905451"/>
          </a:xfrm>
        </p:spPr>
        <p:txBody>
          <a:bodyPr>
            <a:normAutofit fontScale="92500" lnSpcReduction="10000"/>
          </a:bodyPr>
          <a:lstStyle/>
          <a:p>
            <a:r>
              <a:rPr lang="en-US" sz="3200" dirty="0"/>
              <a:t>Named after Joseph’s son</a:t>
            </a:r>
          </a:p>
          <a:p>
            <a:r>
              <a:rPr lang="en-US" sz="3200" dirty="0"/>
              <a:t>After the kingdom divides, the Northern Kingdom’s capital is in Ephraim’s territory</a:t>
            </a:r>
          </a:p>
          <a:p>
            <a:r>
              <a:rPr lang="en-US" sz="3200" dirty="0"/>
              <a:t>The prophets sometimes refer to the entire nation as “Ephraim” </a:t>
            </a:r>
          </a:p>
          <a:p>
            <a:r>
              <a:rPr lang="en-US" sz="3200" dirty="0"/>
              <a:t> </a:t>
            </a:r>
            <a:r>
              <a:rPr lang="en-US" sz="3200" b="1" dirty="0"/>
              <a:t>Notable tribesmen: Joshua, Samuel</a:t>
            </a:r>
            <a:endParaRPr lang="en-US" sz="3200" dirty="0"/>
          </a:p>
        </p:txBody>
      </p:sp>
      <p:pic>
        <p:nvPicPr>
          <p:cNvPr id="11268" name="Picture 4" descr="Image result for tribe of ephraim">
            <a:extLst>
              <a:ext uri="{FF2B5EF4-FFF2-40B4-BE49-F238E27FC236}">
                <a16:creationId xmlns:a16="http://schemas.microsoft.com/office/drawing/2014/main" id="{5BE9E4D4-47B5-4EBC-8161-2A4F9E8D96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44" r="768" b="-1"/>
          <a:stretch/>
        </p:blipFill>
        <p:spPr bwMode="auto">
          <a:xfrm>
            <a:off x="7837371" y="237744"/>
            <a:ext cx="4124416" cy="6382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36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4A968-7D1A-4FE6-83FA-598D5246697A}"/>
              </a:ext>
            </a:extLst>
          </p:cNvPr>
          <p:cNvSpPr>
            <a:spLocks noGrp="1"/>
          </p:cNvSpPr>
          <p:nvPr>
            <p:ph type="title"/>
          </p:nvPr>
        </p:nvSpPr>
        <p:spPr/>
        <p:txBody>
          <a:bodyPr/>
          <a:lstStyle/>
          <a:p>
            <a:r>
              <a:rPr lang="en-US" dirty="0"/>
              <a:t>Isaac and Rebekah</a:t>
            </a:r>
          </a:p>
        </p:txBody>
      </p:sp>
      <p:sp>
        <p:nvSpPr>
          <p:cNvPr id="3" name="Content Placeholder 2">
            <a:extLst>
              <a:ext uri="{FF2B5EF4-FFF2-40B4-BE49-F238E27FC236}">
                <a16:creationId xmlns:a16="http://schemas.microsoft.com/office/drawing/2014/main" id="{5B985AF9-0D9C-4535-8D0E-74C8CC2BA6B9}"/>
              </a:ext>
            </a:extLst>
          </p:cNvPr>
          <p:cNvSpPr>
            <a:spLocks noGrp="1"/>
          </p:cNvSpPr>
          <p:nvPr>
            <p:ph idx="1"/>
          </p:nvPr>
        </p:nvSpPr>
        <p:spPr/>
        <p:txBody>
          <a:bodyPr/>
          <a:lstStyle/>
          <a:p>
            <a:r>
              <a:rPr lang="en-US" sz="2400" dirty="0"/>
              <a:t>Isaac meets Rebekah at the well</a:t>
            </a:r>
          </a:p>
          <a:p>
            <a:r>
              <a:rPr lang="en-US" sz="2400" dirty="0"/>
              <a:t>Why a well?</a:t>
            </a:r>
          </a:p>
          <a:p>
            <a:pPr lvl="1"/>
            <a:r>
              <a:rPr lang="en-US" sz="2000" dirty="0"/>
              <a:t>Natural gathering place, especially for woman, who were tasked with filling up the water jugs in this time</a:t>
            </a:r>
          </a:p>
          <a:p>
            <a:pPr lvl="1"/>
            <a:r>
              <a:rPr lang="en-US" sz="2000" dirty="0"/>
              <a:t>One of the few places women gathered outside the home</a:t>
            </a:r>
          </a:p>
          <a:p>
            <a:pPr marL="0" indent="0">
              <a:buNone/>
            </a:pPr>
            <a:endParaRPr lang="en-US" dirty="0"/>
          </a:p>
        </p:txBody>
      </p:sp>
    </p:spTree>
    <p:extLst>
      <p:ext uri="{BB962C8B-B14F-4D97-AF65-F5344CB8AC3E}">
        <p14:creationId xmlns:p14="http://schemas.microsoft.com/office/powerpoint/2010/main" val="2639251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9603FDC-97A3-4133-8BBA-FBF76F8D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73" name="Rectangle 72">
            <a:extLst>
              <a:ext uri="{FF2B5EF4-FFF2-40B4-BE49-F238E27FC236}">
                <a16:creationId xmlns:a16="http://schemas.microsoft.com/office/drawing/2014/main" id="{6DBDB63B-9A0A-47CB-A777-1781C6FD3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86B38AA-73B4-4D2F-9323-1F8BE1AE2D6A}"/>
              </a:ext>
            </a:extLst>
          </p:cNvPr>
          <p:cNvSpPr>
            <a:spLocks noGrp="1"/>
          </p:cNvSpPr>
          <p:nvPr>
            <p:ph type="title"/>
          </p:nvPr>
        </p:nvSpPr>
        <p:spPr>
          <a:xfrm>
            <a:off x="868680" y="642593"/>
            <a:ext cx="6281928" cy="1744183"/>
          </a:xfrm>
        </p:spPr>
        <p:txBody>
          <a:bodyPr>
            <a:normAutofit/>
          </a:bodyPr>
          <a:lstStyle/>
          <a:p>
            <a:r>
              <a:rPr lang="en-US" b="1" dirty="0"/>
              <a:t>12. Benjamin</a:t>
            </a:r>
          </a:p>
        </p:txBody>
      </p:sp>
      <p:sp>
        <p:nvSpPr>
          <p:cNvPr id="3" name="Content Placeholder 2">
            <a:extLst>
              <a:ext uri="{FF2B5EF4-FFF2-40B4-BE49-F238E27FC236}">
                <a16:creationId xmlns:a16="http://schemas.microsoft.com/office/drawing/2014/main" id="{DBFA925A-7886-4E8C-8B66-5E5F0D48DEED}"/>
              </a:ext>
            </a:extLst>
          </p:cNvPr>
          <p:cNvSpPr>
            <a:spLocks noGrp="1"/>
          </p:cNvSpPr>
          <p:nvPr>
            <p:ph idx="1"/>
          </p:nvPr>
        </p:nvSpPr>
        <p:spPr>
          <a:xfrm>
            <a:off x="850667" y="1984912"/>
            <a:ext cx="6281928" cy="4230495"/>
          </a:xfrm>
        </p:spPr>
        <p:txBody>
          <a:bodyPr>
            <a:normAutofit fontScale="92500" lnSpcReduction="10000"/>
          </a:bodyPr>
          <a:lstStyle/>
          <a:p>
            <a:pPr fontAlgn="base"/>
            <a:r>
              <a:rPr lang="en-US" sz="2400" dirty="0"/>
              <a:t>Small tribe</a:t>
            </a:r>
          </a:p>
          <a:p>
            <a:pPr fontAlgn="base"/>
            <a:r>
              <a:rPr lang="en-US" sz="2400" dirty="0"/>
              <a:t>played several important roles in Israel’s history</a:t>
            </a:r>
          </a:p>
          <a:p>
            <a:pPr fontAlgn="base"/>
            <a:r>
              <a:rPr lang="en-US" sz="2400" dirty="0"/>
              <a:t> Benjamin stood against the rest of Israel in a national civil war</a:t>
            </a:r>
          </a:p>
          <a:p>
            <a:pPr fontAlgn="base"/>
            <a:r>
              <a:rPr lang="en-US" sz="2400" dirty="0"/>
              <a:t>Saul, the first anointed king of Israel, was from Benjamin</a:t>
            </a:r>
          </a:p>
          <a:p>
            <a:pPr fontAlgn="base"/>
            <a:r>
              <a:rPr lang="en-US" sz="2400" dirty="0"/>
              <a:t>The tribe was also loyal to David’s descendants when the northern tribes seceded </a:t>
            </a:r>
          </a:p>
          <a:p>
            <a:pPr fontAlgn="base"/>
            <a:r>
              <a:rPr lang="en-US" sz="2400" b="1" dirty="0"/>
              <a:t>Notable tribesmen: King Saul, Paul</a:t>
            </a:r>
            <a:endParaRPr lang="en-US" sz="2400" dirty="0"/>
          </a:p>
          <a:p>
            <a:endParaRPr lang="en-US" dirty="0"/>
          </a:p>
        </p:txBody>
      </p:sp>
      <p:pic>
        <p:nvPicPr>
          <p:cNvPr id="12290" name="Picture 2" descr="Image result for tribe of benjamin">
            <a:extLst>
              <a:ext uri="{FF2B5EF4-FFF2-40B4-BE49-F238E27FC236}">
                <a16:creationId xmlns:a16="http://schemas.microsoft.com/office/drawing/2014/main" id="{367BC6AD-ED02-4ACF-822E-A3DCF9AE0B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15" r="-1" b="-1"/>
          <a:stretch/>
        </p:blipFill>
        <p:spPr bwMode="auto">
          <a:xfrm>
            <a:off x="7837371" y="237744"/>
            <a:ext cx="4124416" cy="6382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40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C5C27-47CC-4A99-B1DD-23B439AE96E0}"/>
              </a:ext>
            </a:extLst>
          </p:cNvPr>
          <p:cNvSpPr>
            <a:spLocks noGrp="1"/>
          </p:cNvSpPr>
          <p:nvPr>
            <p:ph type="title"/>
          </p:nvPr>
        </p:nvSpPr>
        <p:spPr/>
        <p:txBody>
          <a:bodyPr/>
          <a:lstStyle/>
          <a:p>
            <a:r>
              <a:rPr lang="en-US" dirty="0"/>
              <a:t>Twelve Tribes Overview Website: </a:t>
            </a:r>
          </a:p>
        </p:txBody>
      </p:sp>
      <p:sp>
        <p:nvSpPr>
          <p:cNvPr id="3" name="Content Placeholder 2">
            <a:extLst>
              <a:ext uri="{FF2B5EF4-FFF2-40B4-BE49-F238E27FC236}">
                <a16:creationId xmlns:a16="http://schemas.microsoft.com/office/drawing/2014/main" id="{8C02632B-E218-4962-8B3E-8E9D9A5EA02A}"/>
              </a:ext>
            </a:extLst>
          </p:cNvPr>
          <p:cNvSpPr>
            <a:spLocks noGrp="1"/>
          </p:cNvSpPr>
          <p:nvPr>
            <p:ph idx="1"/>
          </p:nvPr>
        </p:nvSpPr>
        <p:spPr/>
        <p:txBody>
          <a:bodyPr/>
          <a:lstStyle/>
          <a:p>
            <a:r>
              <a:rPr lang="en-US" dirty="0">
                <a:hlinkClick r:id="rId2"/>
              </a:rPr>
              <a:t>https://overviewbible.com/12-tribes-israel/</a:t>
            </a:r>
            <a:r>
              <a:rPr lang="en-US" dirty="0"/>
              <a:t> </a:t>
            </a:r>
          </a:p>
        </p:txBody>
      </p:sp>
    </p:spTree>
    <p:extLst>
      <p:ext uri="{BB962C8B-B14F-4D97-AF65-F5344CB8AC3E}">
        <p14:creationId xmlns:p14="http://schemas.microsoft.com/office/powerpoint/2010/main" val="4204917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AD35-F31B-4765-AED7-FA162E59F561}"/>
              </a:ext>
            </a:extLst>
          </p:cNvPr>
          <p:cNvSpPr>
            <a:spLocks noGrp="1"/>
          </p:cNvSpPr>
          <p:nvPr>
            <p:ph type="title"/>
          </p:nvPr>
        </p:nvSpPr>
        <p:spPr/>
        <p:txBody>
          <a:bodyPr/>
          <a:lstStyle/>
          <a:p>
            <a:r>
              <a:rPr lang="en-US" dirty="0"/>
              <a:t>Isaac and Rebekah</a:t>
            </a:r>
          </a:p>
        </p:txBody>
      </p:sp>
      <p:sp>
        <p:nvSpPr>
          <p:cNvPr id="3" name="Content Placeholder 2">
            <a:extLst>
              <a:ext uri="{FF2B5EF4-FFF2-40B4-BE49-F238E27FC236}">
                <a16:creationId xmlns:a16="http://schemas.microsoft.com/office/drawing/2014/main" id="{21D39AC2-868D-46D0-BFFF-794CFD7849B4}"/>
              </a:ext>
            </a:extLst>
          </p:cNvPr>
          <p:cNvSpPr>
            <a:spLocks noGrp="1"/>
          </p:cNvSpPr>
          <p:nvPr>
            <p:ph idx="1"/>
          </p:nvPr>
        </p:nvSpPr>
        <p:spPr/>
        <p:txBody>
          <a:bodyPr>
            <a:normAutofit lnSpcReduction="10000"/>
          </a:bodyPr>
          <a:lstStyle/>
          <a:p>
            <a:r>
              <a:rPr lang="en-US" sz="2400" dirty="0"/>
              <a:t>“Let the maiden to whom I shall say, ‘Pray, let down your jar that I may drink,’ and who shall say, ‘Drink, and I will water your camels’ – let her be the one whom thou hast appointed for thy servant Isaac”</a:t>
            </a:r>
          </a:p>
          <a:p>
            <a:r>
              <a:rPr lang="en-US" sz="2400" dirty="0"/>
              <a:t>At this moment a beautiful woman appears (Rebekah)</a:t>
            </a:r>
          </a:p>
          <a:p>
            <a:r>
              <a:rPr lang="en-US" sz="2400" dirty="0"/>
              <a:t>Everything happens as Isaac had prayed so they go to Rebekah’s house to meet her family</a:t>
            </a:r>
          </a:p>
          <a:p>
            <a:r>
              <a:rPr lang="en-US" sz="2400" dirty="0"/>
              <a:t>Laban (Rebecca’s brother) says “The thing comes from the Lord”</a:t>
            </a:r>
          </a:p>
          <a:p>
            <a:r>
              <a:rPr lang="en-US" sz="2400" dirty="0"/>
              <a:t>Rebekah also agreed to the match, having to leave her home and go to a new land</a:t>
            </a:r>
          </a:p>
        </p:txBody>
      </p:sp>
    </p:spTree>
    <p:extLst>
      <p:ext uri="{BB962C8B-B14F-4D97-AF65-F5344CB8AC3E}">
        <p14:creationId xmlns:p14="http://schemas.microsoft.com/office/powerpoint/2010/main" val="3407331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EA71D-A413-4630-BC3B-919815D5D81E}"/>
              </a:ext>
            </a:extLst>
          </p:cNvPr>
          <p:cNvSpPr>
            <a:spLocks noGrp="1"/>
          </p:cNvSpPr>
          <p:nvPr>
            <p:ph type="title"/>
          </p:nvPr>
        </p:nvSpPr>
        <p:spPr/>
        <p:txBody>
          <a:bodyPr/>
          <a:lstStyle/>
          <a:p>
            <a:r>
              <a:rPr lang="en-US" dirty="0"/>
              <a:t>Jacob and Esau</a:t>
            </a:r>
          </a:p>
        </p:txBody>
      </p:sp>
      <p:sp>
        <p:nvSpPr>
          <p:cNvPr id="3" name="Content Placeholder 2">
            <a:extLst>
              <a:ext uri="{FF2B5EF4-FFF2-40B4-BE49-F238E27FC236}">
                <a16:creationId xmlns:a16="http://schemas.microsoft.com/office/drawing/2014/main" id="{7DA31B1B-2368-4117-8BFB-01B2CAFC1E86}"/>
              </a:ext>
            </a:extLst>
          </p:cNvPr>
          <p:cNvSpPr>
            <a:spLocks noGrp="1"/>
          </p:cNvSpPr>
          <p:nvPr>
            <p:ph idx="1"/>
          </p:nvPr>
        </p:nvSpPr>
        <p:spPr/>
        <p:txBody>
          <a:bodyPr>
            <a:normAutofit/>
          </a:bodyPr>
          <a:lstStyle/>
          <a:p>
            <a:r>
              <a:rPr lang="en-US" sz="2400" dirty="0"/>
              <a:t>Isaac and Rebekah have two children (twins)</a:t>
            </a:r>
          </a:p>
          <a:p>
            <a:pPr lvl="1"/>
            <a:r>
              <a:rPr lang="en-US" sz="2000" dirty="0"/>
              <a:t>Jacob and Esau</a:t>
            </a:r>
          </a:p>
          <a:p>
            <a:r>
              <a:rPr lang="en-US" sz="2400" dirty="0"/>
              <a:t>The twins seemed to be fighting in the womb before they were even born</a:t>
            </a:r>
          </a:p>
          <a:p>
            <a:r>
              <a:rPr lang="en-US" sz="2400" dirty="0"/>
              <a:t>Rebekah prays to God about this</a:t>
            </a:r>
          </a:p>
          <a:p>
            <a:pPr lvl="1"/>
            <a:r>
              <a:rPr lang="en-US" sz="2000" b="1" dirty="0"/>
              <a:t>“Two nations are in your womb,</a:t>
            </a:r>
          </a:p>
          <a:p>
            <a:pPr marL="274320" lvl="1" indent="0">
              <a:buNone/>
            </a:pPr>
            <a:r>
              <a:rPr lang="en-US" sz="2000" b="1" dirty="0"/>
              <a:t>And two peoples, born of you, shall be divided;</a:t>
            </a:r>
          </a:p>
          <a:p>
            <a:pPr marL="274320" lvl="1" indent="0">
              <a:buNone/>
            </a:pPr>
            <a:r>
              <a:rPr lang="en-US" sz="2000" b="1" dirty="0"/>
              <a:t>The one shall be stronger than the other,</a:t>
            </a:r>
          </a:p>
          <a:p>
            <a:pPr marL="274320" lvl="1" indent="0">
              <a:buNone/>
            </a:pPr>
            <a:r>
              <a:rPr lang="en-US" sz="2000" b="1" dirty="0"/>
              <a:t>The elder shall serve the younger.”</a:t>
            </a:r>
            <a:r>
              <a:rPr lang="en-US" sz="2000" dirty="0"/>
              <a:t> (</a:t>
            </a:r>
            <a:r>
              <a:rPr lang="en-US" sz="2000" dirty="0" err="1"/>
              <a:t>Gn</a:t>
            </a:r>
            <a:r>
              <a:rPr lang="en-US" sz="2000" dirty="0"/>
              <a:t> 25:23)</a:t>
            </a:r>
          </a:p>
        </p:txBody>
      </p:sp>
    </p:spTree>
    <p:extLst>
      <p:ext uri="{BB962C8B-B14F-4D97-AF65-F5344CB8AC3E}">
        <p14:creationId xmlns:p14="http://schemas.microsoft.com/office/powerpoint/2010/main" val="3043636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D18A2-C3CA-4EE1-87DC-9B8C35606F4B}"/>
              </a:ext>
            </a:extLst>
          </p:cNvPr>
          <p:cNvSpPr>
            <a:spLocks noGrp="1"/>
          </p:cNvSpPr>
          <p:nvPr>
            <p:ph type="title"/>
          </p:nvPr>
        </p:nvSpPr>
        <p:spPr/>
        <p:txBody>
          <a:bodyPr/>
          <a:lstStyle/>
          <a:p>
            <a:r>
              <a:rPr lang="en-US" dirty="0"/>
              <a:t>Jacob and Esau</a:t>
            </a:r>
          </a:p>
        </p:txBody>
      </p:sp>
      <p:sp>
        <p:nvSpPr>
          <p:cNvPr id="3" name="Content Placeholder 2">
            <a:extLst>
              <a:ext uri="{FF2B5EF4-FFF2-40B4-BE49-F238E27FC236}">
                <a16:creationId xmlns:a16="http://schemas.microsoft.com/office/drawing/2014/main" id="{2AF91DED-0D11-4AFB-A105-C0F7B6909DC7}"/>
              </a:ext>
            </a:extLst>
          </p:cNvPr>
          <p:cNvSpPr>
            <a:spLocks noGrp="1"/>
          </p:cNvSpPr>
          <p:nvPr>
            <p:ph idx="1"/>
          </p:nvPr>
        </p:nvSpPr>
        <p:spPr/>
        <p:txBody>
          <a:bodyPr>
            <a:normAutofit/>
          </a:bodyPr>
          <a:lstStyle/>
          <a:p>
            <a:r>
              <a:rPr lang="en-US" sz="2400" dirty="0"/>
              <a:t>Fought in the womb – fought out of the womb</a:t>
            </a:r>
          </a:p>
          <a:p>
            <a:r>
              <a:rPr lang="en-US" sz="2400" dirty="0"/>
              <a:t>The first child was Esau</a:t>
            </a:r>
          </a:p>
          <a:p>
            <a:r>
              <a:rPr lang="en-US" sz="2400" dirty="0"/>
              <a:t>The second child was Jacob</a:t>
            </a:r>
          </a:p>
          <a:p>
            <a:r>
              <a:rPr lang="en-US" sz="2400" dirty="0"/>
              <a:t>Growing up the parents had favorites</a:t>
            </a:r>
          </a:p>
          <a:p>
            <a:pPr lvl="1"/>
            <a:r>
              <a:rPr lang="en-US" sz="2000" dirty="0"/>
              <a:t>Esau – Isaac’s favorite</a:t>
            </a:r>
          </a:p>
          <a:p>
            <a:pPr lvl="1"/>
            <a:r>
              <a:rPr lang="en-US" sz="2000" dirty="0"/>
              <a:t>Jacob – Rebekah’s favorite</a:t>
            </a:r>
          </a:p>
        </p:txBody>
      </p:sp>
    </p:spTree>
    <p:extLst>
      <p:ext uri="{BB962C8B-B14F-4D97-AF65-F5344CB8AC3E}">
        <p14:creationId xmlns:p14="http://schemas.microsoft.com/office/powerpoint/2010/main" val="3676994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D2AC-3D07-4FC3-ADB4-2C4E38C074E8}"/>
              </a:ext>
            </a:extLst>
          </p:cNvPr>
          <p:cNvSpPr>
            <a:spLocks noGrp="1"/>
          </p:cNvSpPr>
          <p:nvPr>
            <p:ph type="title"/>
          </p:nvPr>
        </p:nvSpPr>
        <p:spPr/>
        <p:txBody>
          <a:bodyPr/>
          <a:lstStyle/>
          <a:p>
            <a:r>
              <a:rPr lang="en-US" dirty="0"/>
              <a:t>Jacob and Esau</a:t>
            </a:r>
          </a:p>
        </p:txBody>
      </p:sp>
      <p:sp>
        <p:nvSpPr>
          <p:cNvPr id="3" name="Content Placeholder 2">
            <a:extLst>
              <a:ext uri="{FF2B5EF4-FFF2-40B4-BE49-F238E27FC236}">
                <a16:creationId xmlns:a16="http://schemas.microsoft.com/office/drawing/2014/main" id="{06C312C7-4491-4A7F-B1BC-8516902A67E3}"/>
              </a:ext>
            </a:extLst>
          </p:cNvPr>
          <p:cNvSpPr>
            <a:spLocks noGrp="1"/>
          </p:cNvSpPr>
          <p:nvPr>
            <p:ph idx="1"/>
          </p:nvPr>
        </p:nvSpPr>
        <p:spPr/>
        <p:txBody>
          <a:bodyPr>
            <a:normAutofit lnSpcReduction="10000"/>
          </a:bodyPr>
          <a:lstStyle/>
          <a:p>
            <a:r>
              <a:rPr lang="en-US" sz="2400" dirty="0"/>
              <a:t>“Once when Jacob was boiling pottage, Esau came in from the field, and he was famished.  And Esau said to Jacob, “Let me eat some of that red pottage, for I am famished!”…. Jacob said, “First sell me your birthright.” Esau said, “I am about to die, of what use is a birthright to me?” Jacob said, “Swear to me first.” So he swore to him, and sold his birthright to Jacob.  Then Jacob gave Esau bread and pottage of lentils, and he ate and drank, and rose and went his way.  Thus Esau despised his birthright.”</a:t>
            </a:r>
          </a:p>
          <a:p>
            <a:pPr marL="0" indent="0">
              <a:buNone/>
            </a:pPr>
            <a:endParaRPr lang="en-US" sz="2400" dirty="0"/>
          </a:p>
          <a:p>
            <a:pPr marL="0" indent="0">
              <a:buNone/>
            </a:pPr>
            <a:r>
              <a:rPr lang="en-US" sz="2400" dirty="0"/>
              <a:t>				-Genesis 25:29-34</a:t>
            </a:r>
          </a:p>
        </p:txBody>
      </p:sp>
    </p:spTree>
    <p:extLst>
      <p:ext uri="{BB962C8B-B14F-4D97-AF65-F5344CB8AC3E}">
        <p14:creationId xmlns:p14="http://schemas.microsoft.com/office/powerpoint/2010/main" val="1158613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1D945-DE3F-4E39-8DFD-3D0AFC123D8A}"/>
              </a:ext>
            </a:extLst>
          </p:cNvPr>
          <p:cNvSpPr>
            <a:spLocks noGrp="1"/>
          </p:cNvSpPr>
          <p:nvPr>
            <p:ph type="title"/>
          </p:nvPr>
        </p:nvSpPr>
        <p:spPr/>
        <p:txBody>
          <a:bodyPr/>
          <a:lstStyle/>
          <a:p>
            <a:r>
              <a:rPr lang="en-US" dirty="0"/>
              <a:t>Jacob and Esau</a:t>
            </a:r>
          </a:p>
        </p:txBody>
      </p:sp>
      <p:sp>
        <p:nvSpPr>
          <p:cNvPr id="3" name="Content Placeholder 2">
            <a:extLst>
              <a:ext uri="{FF2B5EF4-FFF2-40B4-BE49-F238E27FC236}">
                <a16:creationId xmlns:a16="http://schemas.microsoft.com/office/drawing/2014/main" id="{853D0C82-EF03-4DE5-ACE9-D63A3AEDE8AB}"/>
              </a:ext>
            </a:extLst>
          </p:cNvPr>
          <p:cNvSpPr>
            <a:spLocks noGrp="1"/>
          </p:cNvSpPr>
          <p:nvPr>
            <p:ph idx="1"/>
          </p:nvPr>
        </p:nvSpPr>
        <p:spPr/>
        <p:txBody>
          <a:bodyPr/>
          <a:lstStyle/>
          <a:p>
            <a:r>
              <a:rPr lang="en-US" dirty="0"/>
              <a:t>Jacob is trying to take advantage in this situation to get his way</a:t>
            </a:r>
          </a:p>
          <a:p>
            <a:r>
              <a:rPr lang="en-US" dirty="0"/>
              <a:t>Why is giving up your birthright a big deal?</a:t>
            </a:r>
          </a:p>
          <a:p>
            <a:pPr lvl="1"/>
            <a:r>
              <a:rPr lang="en-US" dirty="0"/>
              <a:t>Being the first-born means that you would become head of the family</a:t>
            </a:r>
          </a:p>
          <a:p>
            <a:pPr lvl="1"/>
            <a:r>
              <a:rPr lang="en-US" dirty="0"/>
              <a:t>Also meant you were entitled to a double share of the inheritance</a:t>
            </a:r>
          </a:p>
          <a:p>
            <a:r>
              <a:rPr lang="en-US" dirty="0"/>
              <a:t>Imagine Esau giving this up because he was hungry?</a:t>
            </a:r>
          </a:p>
          <a:p>
            <a:endParaRPr lang="en-US" dirty="0"/>
          </a:p>
          <a:p>
            <a:pPr marL="0" indent="0">
              <a:buNone/>
            </a:pPr>
            <a:endParaRPr lang="en-US" dirty="0"/>
          </a:p>
          <a:p>
            <a:r>
              <a:rPr lang="en-US" dirty="0"/>
              <a:t>Isaac still insisted on giving the blessing to his favorite son Esau though</a:t>
            </a:r>
          </a:p>
        </p:txBody>
      </p:sp>
    </p:spTree>
    <p:extLst>
      <p:ext uri="{BB962C8B-B14F-4D97-AF65-F5344CB8AC3E}">
        <p14:creationId xmlns:p14="http://schemas.microsoft.com/office/powerpoint/2010/main" val="209152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5DCCF-1410-405E-BC8A-69145E7B8398}"/>
              </a:ext>
            </a:extLst>
          </p:cNvPr>
          <p:cNvSpPr>
            <a:spLocks noGrp="1"/>
          </p:cNvSpPr>
          <p:nvPr>
            <p:ph type="title"/>
          </p:nvPr>
        </p:nvSpPr>
        <p:spPr/>
        <p:txBody>
          <a:bodyPr/>
          <a:lstStyle/>
          <a:p>
            <a:r>
              <a:rPr lang="en-US" dirty="0"/>
              <a:t>Jacob and Esau</a:t>
            </a:r>
          </a:p>
        </p:txBody>
      </p:sp>
      <p:sp>
        <p:nvSpPr>
          <p:cNvPr id="3" name="Content Placeholder 2">
            <a:extLst>
              <a:ext uri="{FF2B5EF4-FFF2-40B4-BE49-F238E27FC236}">
                <a16:creationId xmlns:a16="http://schemas.microsoft.com/office/drawing/2014/main" id="{6F1142E9-0F22-4F90-B910-4C2CF5A1960B}"/>
              </a:ext>
            </a:extLst>
          </p:cNvPr>
          <p:cNvSpPr>
            <a:spLocks noGrp="1"/>
          </p:cNvSpPr>
          <p:nvPr>
            <p:ph idx="1"/>
          </p:nvPr>
        </p:nvSpPr>
        <p:spPr/>
        <p:txBody>
          <a:bodyPr>
            <a:normAutofit/>
          </a:bodyPr>
          <a:lstStyle/>
          <a:p>
            <a:r>
              <a:rPr lang="en-US" sz="2400" dirty="0"/>
              <a:t>Esau is still Isaac’s favorite</a:t>
            </a:r>
          </a:p>
          <a:p>
            <a:r>
              <a:rPr lang="en-US" sz="2400" dirty="0"/>
              <a:t>However, Isaac is starting to get older and go blind</a:t>
            </a:r>
          </a:p>
          <a:p>
            <a:r>
              <a:rPr lang="en-US" sz="2400" dirty="0"/>
              <a:t>Rebekah wants to take this situation and us it to her and Jacob’s benefit</a:t>
            </a:r>
          </a:p>
          <a:p>
            <a:r>
              <a:rPr lang="en-US" sz="2400" dirty="0"/>
              <a:t>What’s the plan?</a:t>
            </a:r>
          </a:p>
          <a:p>
            <a:pPr lvl="1"/>
            <a:r>
              <a:rPr lang="en-US" sz="2000" dirty="0"/>
              <a:t>Isaac asked Esau to prepare him a venison stew and come get his blessing</a:t>
            </a:r>
          </a:p>
          <a:p>
            <a:pPr lvl="1"/>
            <a:r>
              <a:rPr lang="en-US" sz="2000" dirty="0"/>
              <a:t>Rebekah overheard this</a:t>
            </a:r>
          </a:p>
          <a:p>
            <a:pPr lvl="1"/>
            <a:r>
              <a:rPr lang="en-US" sz="2000" dirty="0"/>
              <a:t>She quickly got Jacob, made the venison stew just like Esau makes, put Esau’s clothes on Jacob and sent him in to see Isaac</a:t>
            </a:r>
          </a:p>
        </p:txBody>
      </p:sp>
    </p:spTree>
    <p:extLst>
      <p:ext uri="{BB962C8B-B14F-4D97-AF65-F5344CB8AC3E}">
        <p14:creationId xmlns:p14="http://schemas.microsoft.com/office/powerpoint/2010/main" val="31156186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9475</TotalTime>
  <Words>1911</Words>
  <Application>Microsoft Office PowerPoint</Application>
  <PresentationFormat>Widescreen</PresentationFormat>
  <Paragraphs>200</Paragraphs>
  <Slides>31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Century Gothic</vt:lpstr>
      <vt:lpstr>Savon</vt:lpstr>
      <vt:lpstr>From Jacob to Moses</vt:lpstr>
      <vt:lpstr>Recap</vt:lpstr>
      <vt:lpstr>Isaac and Rebekah</vt:lpstr>
      <vt:lpstr>Isaac and Rebekah</vt:lpstr>
      <vt:lpstr>Jacob and Esau</vt:lpstr>
      <vt:lpstr>Jacob and Esau</vt:lpstr>
      <vt:lpstr>Jacob and Esau</vt:lpstr>
      <vt:lpstr>Jacob and Esau</vt:lpstr>
      <vt:lpstr>Jacob and Esau</vt:lpstr>
      <vt:lpstr>Jacob and Esau</vt:lpstr>
      <vt:lpstr>Jacob and Esau</vt:lpstr>
      <vt:lpstr>Jacob and Esau</vt:lpstr>
      <vt:lpstr>Jacob Summary</vt:lpstr>
      <vt:lpstr>Jacob</vt:lpstr>
      <vt:lpstr>Jacob</vt:lpstr>
      <vt:lpstr>Jacob, Leah and Rachel</vt:lpstr>
      <vt:lpstr>Isaac – Jacob – Joseph </vt:lpstr>
      <vt:lpstr>Twelve Tribes of Israel</vt:lpstr>
      <vt:lpstr>1. Judah</vt:lpstr>
      <vt:lpstr>2. Reuben</vt:lpstr>
      <vt:lpstr>3. Simeon </vt:lpstr>
      <vt:lpstr>4. Levi </vt:lpstr>
      <vt:lpstr>5. Zebulun</vt:lpstr>
      <vt:lpstr>6. Isaachar</vt:lpstr>
      <vt:lpstr>7. Dan </vt:lpstr>
      <vt:lpstr>8. Gad</vt:lpstr>
      <vt:lpstr>9. Asher</vt:lpstr>
      <vt:lpstr>10. Naphtali</vt:lpstr>
      <vt:lpstr>11. Ephraim</vt:lpstr>
      <vt:lpstr>12. Benjamin</vt:lpstr>
      <vt:lpstr>Twelve Tribes Overview Website: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Jacob to Moses</dc:title>
  <dc:creator>Anna Fera</dc:creator>
  <cp:lastModifiedBy>Rachel Potopa</cp:lastModifiedBy>
  <cp:revision>28</cp:revision>
  <dcterms:created xsi:type="dcterms:W3CDTF">2018-11-26T21:38:35Z</dcterms:created>
  <dcterms:modified xsi:type="dcterms:W3CDTF">2019-01-07T15:14:57Z</dcterms:modified>
</cp:coreProperties>
</file>