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58" r:id="rId4"/>
    <p:sldId id="283" r:id="rId5"/>
    <p:sldId id="284" r:id="rId6"/>
    <p:sldId id="285" r:id="rId7"/>
    <p:sldId id="259" r:id="rId8"/>
    <p:sldId id="261" r:id="rId9"/>
    <p:sldId id="263" r:id="rId10"/>
    <p:sldId id="298" r:id="rId11"/>
    <p:sldId id="262" r:id="rId12"/>
    <p:sldId id="299" r:id="rId13"/>
    <p:sldId id="264" r:id="rId14"/>
    <p:sldId id="300" r:id="rId15"/>
    <p:sldId id="265" r:id="rId16"/>
    <p:sldId id="301" r:id="rId17"/>
    <p:sldId id="266" r:id="rId18"/>
    <p:sldId id="302" r:id="rId19"/>
    <p:sldId id="303" r:id="rId20"/>
    <p:sldId id="268" r:id="rId21"/>
    <p:sldId id="269" r:id="rId22"/>
    <p:sldId id="295" r:id="rId23"/>
    <p:sldId id="270" r:id="rId24"/>
    <p:sldId id="271" r:id="rId25"/>
    <p:sldId id="272" r:id="rId26"/>
    <p:sldId id="273" r:id="rId27"/>
    <p:sldId id="297" r:id="rId28"/>
    <p:sldId id="275" r:id="rId29"/>
    <p:sldId id="287" r:id="rId30"/>
    <p:sldId id="276" r:id="rId31"/>
    <p:sldId id="286" r:id="rId32"/>
    <p:sldId id="290" r:id="rId33"/>
    <p:sldId id="291" r:id="rId34"/>
    <p:sldId id="292" r:id="rId35"/>
    <p:sldId id="289"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2" autoAdjust="0"/>
    <p:restoredTop sz="94660"/>
  </p:normalViewPr>
  <p:slideViewPr>
    <p:cSldViewPr snapToGrid="0">
      <p:cViewPr varScale="1">
        <p:scale>
          <a:sx n="85" d="100"/>
          <a:sy n="85"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79F7E-23D9-4F86-B813-C9721E267394}"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318F1-23C4-47C4-92A7-A6C7B780772F}" type="slidenum">
              <a:rPr lang="en-US" smtClean="0"/>
              <a:t>‹#›</a:t>
            </a:fld>
            <a:endParaRPr lang="en-US"/>
          </a:p>
        </p:txBody>
      </p:sp>
    </p:spTree>
    <p:extLst>
      <p:ext uri="{BB962C8B-B14F-4D97-AF65-F5344CB8AC3E}">
        <p14:creationId xmlns:p14="http://schemas.microsoft.com/office/powerpoint/2010/main" val="37641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we lose our focus on giving of ourselves to others and God then our own relationships with God and other begin to come second to our own self-interest or selfishness</a:t>
            </a:r>
          </a:p>
          <a:p>
            <a:endParaRPr lang="en-US" dirty="0"/>
          </a:p>
        </p:txBody>
      </p:sp>
      <p:sp>
        <p:nvSpPr>
          <p:cNvPr id="4" name="Slide Number Placeholder 3"/>
          <p:cNvSpPr>
            <a:spLocks noGrp="1"/>
          </p:cNvSpPr>
          <p:nvPr>
            <p:ph type="sldNum" sz="quarter" idx="10"/>
          </p:nvPr>
        </p:nvSpPr>
        <p:spPr/>
        <p:txBody>
          <a:bodyPr/>
          <a:lstStyle/>
          <a:p>
            <a:fld id="{583318F1-23C4-47C4-92A7-A6C7B780772F}" type="slidenum">
              <a:rPr lang="en-US" smtClean="0"/>
              <a:t>4</a:t>
            </a:fld>
            <a:endParaRPr lang="en-US"/>
          </a:p>
        </p:txBody>
      </p:sp>
    </p:spTree>
    <p:extLst>
      <p:ext uri="{BB962C8B-B14F-4D97-AF65-F5344CB8AC3E}">
        <p14:creationId xmlns:p14="http://schemas.microsoft.com/office/powerpoint/2010/main" val="322193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how long God is giving us until the second coming of Christ to turn our faith to him </a:t>
            </a:r>
          </a:p>
        </p:txBody>
      </p:sp>
      <p:sp>
        <p:nvSpPr>
          <p:cNvPr id="4" name="Slide Number Placeholder 3"/>
          <p:cNvSpPr>
            <a:spLocks noGrp="1"/>
          </p:cNvSpPr>
          <p:nvPr>
            <p:ph type="sldNum" sz="quarter" idx="10"/>
          </p:nvPr>
        </p:nvSpPr>
        <p:spPr/>
        <p:txBody>
          <a:bodyPr/>
          <a:lstStyle/>
          <a:p>
            <a:fld id="{583318F1-23C4-47C4-92A7-A6C7B780772F}" type="slidenum">
              <a:rPr lang="en-US" smtClean="0"/>
              <a:t>26</a:t>
            </a:fld>
            <a:endParaRPr lang="en-US"/>
          </a:p>
        </p:txBody>
      </p:sp>
    </p:spTree>
    <p:extLst>
      <p:ext uri="{BB962C8B-B14F-4D97-AF65-F5344CB8AC3E}">
        <p14:creationId xmlns:p14="http://schemas.microsoft.com/office/powerpoint/2010/main" val="343691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Undone at Pentecost – all can understand each other through the holy spirit – we need god in our relationships, to understand one another, to </a:t>
            </a:r>
            <a:r>
              <a:rPr lang="en-US"/>
              <a:t>be one, to reach God </a:t>
            </a:r>
          </a:p>
        </p:txBody>
      </p:sp>
      <p:sp>
        <p:nvSpPr>
          <p:cNvPr id="4" name="Slide Number Placeholder 3"/>
          <p:cNvSpPr>
            <a:spLocks noGrp="1"/>
          </p:cNvSpPr>
          <p:nvPr>
            <p:ph type="sldNum" sz="quarter" idx="10"/>
          </p:nvPr>
        </p:nvSpPr>
        <p:spPr/>
        <p:txBody>
          <a:bodyPr/>
          <a:lstStyle/>
          <a:p>
            <a:fld id="{583318F1-23C4-47C4-92A7-A6C7B780772F}" type="slidenum">
              <a:rPr lang="en-US" smtClean="0"/>
              <a:t>36</a:t>
            </a:fld>
            <a:endParaRPr lang="en-US"/>
          </a:p>
        </p:txBody>
      </p:sp>
    </p:spTree>
    <p:extLst>
      <p:ext uri="{BB962C8B-B14F-4D97-AF65-F5344CB8AC3E}">
        <p14:creationId xmlns:p14="http://schemas.microsoft.com/office/powerpoint/2010/main" val="136116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10/18/2018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10/18/2018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iblestudytools.com/search/?t=niv&amp;q=joh+10:9"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iblestudytools.com/search/?t=niv&amp;q=mt+28:20"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7514-7682-4D8B-923D-26D140628437}"/>
              </a:ext>
            </a:extLst>
          </p:cNvPr>
          <p:cNvSpPr>
            <a:spLocks noGrp="1"/>
          </p:cNvSpPr>
          <p:nvPr>
            <p:ph type="ctrTitle"/>
          </p:nvPr>
        </p:nvSpPr>
        <p:spPr/>
        <p:txBody>
          <a:bodyPr/>
          <a:lstStyle/>
          <a:p>
            <a:r>
              <a:rPr lang="en-US" dirty="0"/>
              <a:t>The Second Covenant with Noah </a:t>
            </a:r>
          </a:p>
        </p:txBody>
      </p:sp>
      <p:sp>
        <p:nvSpPr>
          <p:cNvPr id="3" name="Subtitle 2">
            <a:extLst>
              <a:ext uri="{FF2B5EF4-FFF2-40B4-BE49-F238E27FC236}">
                <a16:creationId xmlns:a16="http://schemas.microsoft.com/office/drawing/2014/main" id="{D1F7C720-596F-4DDE-BAC1-346A38968F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203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0D8-126B-4053-8FF6-65CC9DF6D7B4}"/>
              </a:ext>
            </a:extLst>
          </p:cNvPr>
          <p:cNvSpPr>
            <a:spLocks noGrp="1"/>
          </p:cNvSpPr>
          <p:nvPr>
            <p:ph type="title"/>
          </p:nvPr>
        </p:nvSpPr>
        <p:spPr/>
        <p:txBody>
          <a:bodyPr/>
          <a:lstStyle/>
          <a:p>
            <a:r>
              <a:rPr lang="en-US" dirty="0"/>
              <a:t>Importance of number 7</a:t>
            </a:r>
          </a:p>
        </p:txBody>
      </p:sp>
      <p:sp>
        <p:nvSpPr>
          <p:cNvPr id="4" name="TextBox 3">
            <a:extLst>
              <a:ext uri="{FF2B5EF4-FFF2-40B4-BE49-F238E27FC236}">
                <a16:creationId xmlns:a16="http://schemas.microsoft.com/office/drawing/2014/main" id="{48E549F9-D79E-4533-8D80-B73185E6A717}"/>
              </a:ext>
            </a:extLst>
          </p:cNvPr>
          <p:cNvSpPr txBox="1"/>
          <p:nvPr/>
        </p:nvSpPr>
        <p:spPr>
          <a:xfrm>
            <a:off x="705370" y="2153356"/>
            <a:ext cx="1028417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Noah takes seven pairs of each clean animal</a:t>
            </a:r>
          </a:p>
          <a:p>
            <a:pPr marL="285750" indent="-285750">
              <a:buFont typeface="Arial" panose="020B0604020202020204" pitchFamily="34" charset="0"/>
              <a:buChar char="•"/>
            </a:pPr>
            <a:r>
              <a:rPr lang="en-US" sz="2400" dirty="0"/>
              <a:t>Seven pairs of each bird (one pair of each of the rest)</a:t>
            </a:r>
          </a:p>
          <a:p>
            <a:pPr marL="285750" indent="-285750">
              <a:buFont typeface="Arial" panose="020B0604020202020204" pitchFamily="34" charset="0"/>
              <a:buChar char="•"/>
            </a:pPr>
            <a:r>
              <a:rPr lang="en-US" sz="2400" dirty="0"/>
              <a:t>After 7 days of closing the door to the ark, the flood comes</a:t>
            </a:r>
          </a:p>
          <a:p>
            <a:pPr marL="285750" indent="-285750">
              <a:buFont typeface="Arial" panose="020B0604020202020204" pitchFamily="34" charset="0"/>
              <a:buChar char="•"/>
            </a:pPr>
            <a:r>
              <a:rPr lang="en-US" sz="2400" dirty="0"/>
              <a:t>In the 7</a:t>
            </a:r>
            <a:r>
              <a:rPr lang="en-US" sz="2400" baseline="30000" dirty="0"/>
              <a:t>th</a:t>
            </a:r>
            <a:r>
              <a:rPr lang="en-US" sz="2400" dirty="0"/>
              <a:t> month of being on the ark in the flood, the ark comes to rest</a:t>
            </a:r>
          </a:p>
          <a:p>
            <a:pPr marL="285750" indent="-285750">
              <a:buFont typeface="Arial" panose="020B0604020202020204" pitchFamily="34" charset="0"/>
              <a:buChar char="•"/>
            </a:pPr>
            <a:r>
              <a:rPr lang="en-US" sz="2400" dirty="0"/>
              <a:t>When Noah sends a dove out and it comes back, he sends it out 7 days later</a:t>
            </a:r>
          </a:p>
          <a:p>
            <a:pPr marL="285750" indent="-285750">
              <a:buFont typeface="Arial" panose="020B0604020202020204" pitchFamily="34" charset="0"/>
              <a:buChar char="•"/>
            </a:pPr>
            <a:r>
              <a:rPr lang="en-US" sz="2400" dirty="0"/>
              <a:t>When the dove comes back with an olive leaf Noah sends it out again 7 days later</a:t>
            </a:r>
          </a:p>
        </p:txBody>
      </p:sp>
    </p:spTree>
    <p:extLst>
      <p:ext uri="{BB962C8B-B14F-4D97-AF65-F5344CB8AC3E}">
        <p14:creationId xmlns:p14="http://schemas.microsoft.com/office/powerpoint/2010/main" val="269101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8DA3-9B1C-4C5D-B67E-C175A623359B}"/>
              </a:ext>
            </a:extLst>
          </p:cNvPr>
          <p:cNvSpPr>
            <a:spLocks noGrp="1"/>
          </p:cNvSpPr>
          <p:nvPr>
            <p:ph type="title"/>
          </p:nvPr>
        </p:nvSpPr>
        <p:spPr>
          <a:xfrm>
            <a:off x="581192" y="702156"/>
            <a:ext cx="11029616" cy="1013800"/>
          </a:xfrm>
        </p:spPr>
        <p:txBody>
          <a:bodyPr>
            <a:normAutofit/>
          </a:bodyPr>
          <a:lstStyle/>
          <a:p>
            <a:r>
              <a:rPr lang="en-US" dirty="0"/>
              <a:t>A new mountain</a:t>
            </a:r>
          </a:p>
        </p:txBody>
      </p:sp>
      <p:sp>
        <p:nvSpPr>
          <p:cNvPr id="71"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mount ararat">
            <a:extLst>
              <a:ext uri="{FF2B5EF4-FFF2-40B4-BE49-F238E27FC236}">
                <a16:creationId xmlns:a16="http://schemas.microsoft.com/office/drawing/2014/main" id="{99B44CCE-F5EA-4DE8-8AF6-DEE31C107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 r="8683" b="-4"/>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1EEABDE-F480-47FD-8E94-A7E554CA8D14}"/>
              </a:ext>
            </a:extLst>
          </p:cNvPr>
          <p:cNvSpPr>
            <a:spLocks noGrp="1"/>
          </p:cNvSpPr>
          <p:nvPr>
            <p:ph idx="1"/>
          </p:nvPr>
        </p:nvSpPr>
        <p:spPr>
          <a:xfrm>
            <a:off x="5851172" y="1603022"/>
            <a:ext cx="6137627" cy="5254978"/>
          </a:xfrm>
        </p:spPr>
        <p:txBody>
          <a:bodyPr>
            <a:noAutofit/>
          </a:bodyPr>
          <a:lstStyle/>
          <a:p>
            <a:r>
              <a:rPr lang="en-US" sz="3000" dirty="0"/>
              <a:t>It rains for </a:t>
            </a:r>
            <a:r>
              <a:rPr lang="en-US" sz="3000" b="1" dirty="0"/>
              <a:t>40</a:t>
            </a:r>
            <a:r>
              <a:rPr lang="en-US" sz="3000" dirty="0"/>
              <a:t> days and nights</a:t>
            </a:r>
          </a:p>
          <a:p>
            <a:r>
              <a:rPr lang="en-US" sz="3000" dirty="0"/>
              <a:t>The flood plunges come to earth</a:t>
            </a:r>
          </a:p>
          <a:p>
            <a:r>
              <a:rPr lang="en-US" sz="3000" dirty="0"/>
              <a:t>The dry land reemerges 150 days later </a:t>
            </a:r>
          </a:p>
          <a:p>
            <a:r>
              <a:rPr lang="en-US" sz="3000" dirty="0"/>
              <a:t>Noah and his ark land on top of Mount Ararat, a new mountain of God (eastern Turkey)</a:t>
            </a:r>
          </a:p>
        </p:txBody>
      </p:sp>
    </p:spTree>
    <p:extLst>
      <p:ext uri="{BB962C8B-B14F-4D97-AF65-F5344CB8AC3E}">
        <p14:creationId xmlns:p14="http://schemas.microsoft.com/office/powerpoint/2010/main" val="552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6D18-C814-4FE9-BB0C-CC5A9AE1EA51}"/>
              </a:ext>
            </a:extLst>
          </p:cNvPr>
          <p:cNvSpPr>
            <a:spLocks noGrp="1"/>
          </p:cNvSpPr>
          <p:nvPr>
            <p:ph type="title"/>
          </p:nvPr>
        </p:nvSpPr>
        <p:spPr/>
        <p:txBody>
          <a:bodyPr/>
          <a:lstStyle/>
          <a:p>
            <a:r>
              <a:rPr lang="en-US" dirty="0"/>
              <a:t>Condition of world after flood</a:t>
            </a:r>
          </a:p>
        </p:txBody>
      </p:sp>
      <p:sp>
        <p:nvSpPr>
          <p:cNvPr id="4" name="TextBox 3">
            <a:extLst>
              <a:ext uri="{FF2B5EF4-FFF2-40B4-BE49-F238E27FC236}">
                <a16:creationId xmlns:a16="http://schemas.microsoft.com/office/drawing/2014/main" id="{780D2C75-505C-4A19-8F9D-32DEFC6F1C93}"/>
              </a:ext>
            </a:extLst>
          </p:cNvPr>
          <p:cNvSpPr txBox="1"/>
          <p:nvPr/>
        </p:nvSpPr>
        <p:spPr>
          <a:xfrm>
            <a:off x="711200" y="2099688"/>
            <a:ext cx="104648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Noah sends out a raven from the ark</a:t>
            </a:r>
          </a:p>
          <a:p>
            <a:pPr marL="285750" indent="-285750">
              <a:buFont typeface="Arial" panose="020B0604020202020204" pitchFamily="34" charset="0"/>
              <a:buChar char="•"/>
            </a:pPr>
            <a:r>
              <a:rPr lang="en-US" sz="2400" dirty="0"/>
              <a:t>Then he sends out a dove</a:t>
            </a:r>
          </a:p>
          <a:p>
            <a:pPr marL="742950" lvl="1" indent="-285750">
              <a:buFont typeface="Arial" panose="020B0604020202020204" pitchFamily="34" charset="0"/>
              <a:buChar char="•"/>
            </a:pPr>
            <a:r>
              <a:rPr lang="en-US" sz="2400" dirty="0"/>
              <a:t>The dove returns</a:t>
            </a:r>
          </a:p>
          <a:p>
            <a:pPr marL="285750" indent="-285750">
              <a:buFont typeface="Arial" panose="020B0604020202020204" pitchFamily="34" charset="0"/>
              <a:buChar char="•"/>
            </a:pPr>
            <a:r>
              <a:rPr lang="en-US" sz="2400" dirty="0"/>
              <a:t>After 7 days, sends dove again</a:t>
            </a:r>
          </a:p>
          <a:p>
            <a:pPr marL="742950" lvl="1" indent="-285750">
              <a:buFont typeface="Arial" panose="020B0604020202020204" pitchFamily="34" charset="0"/>
              <a:buChar char="•"/>
            </a:pPr>
            <a:r>
              <a:rPr lang="en-US" sz="2400" dirty="0"/>
              <a:t>Comes back with olive leaf</a:t>
            </a:r>
          </a:p>
          <a:p>
            <a:pPr marL="742950" lvl="1" indent="-285750">
              <a:buFont typeface="Arial" panose="020B0604020202020204" pitchFamily="34" charset="0"/>
              <a:buChar char="•"/>
            </a:pPr>
            <a:r>
              <a:rPr lang="en-US" sz="2400" dirty="0"/>
              <a:t>Noah now knows waters had begun to go down</a:t>
            </a:r>
          </a:p>
          <a:p>
            <a:pPr marL="285750" indent="-285750">
              <a:buFont typeface="Arial" panose="020B0604020202020204" pitchFamily="34" charset="0"/>
              <a:buChar char="•"/>
            </a:pPr>
            <a:r>
              <a:rPr lang="en-US" sz="2400" dirty="0"/>
              <a:t>After 7 days sends dove again</a:t>
            </a:r>
          </a:p>
          <a:p>
            <a:pPr marL="742950" lvl="1" indent="-285750">
              <a:buFont typeface="Arial" panose="020B0604020202020204" pitchFamily="34" charset="0"/>
              <a:buChar char="•"/>
            </a:pPr>
            <a:r>
              <a:rPr lang="en-US" sz="2400" dirty="0"/>
              <a:t>Dove doesn’t come back</a:t>
            </a:r>
          </a:p>
          <a:p>
            <a:pPr marL="742950" lvl="1" indent="-285750">
              <a:buFont typeface="Arial" panose="020B0604020202020204" pitchFamily="34" charset="0"/>
              <a:buChar char="•"/>
            </a:pPr>
            <a:r>
              <a:rPr lang="en-US" sz="2400" dirty="0"/>
              <a:t>Noah releases passengers of the ark to repopulate the earth</a:t>
            </a:r>
          </a:p>
        </p:txBody>
      </p:sp>
    </p:spTree>
    <p:extLst>
      <p:ext uri="{BB962C8B-B14F-4D97-AF65-F5344CB8AC3E}">
        <p14:creationId xmlns:p14="http://schemas.microsoft.com/office/powerpoint/2010/main" val="404843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D9219C-77C7-486A-AB49-9C81BB14DE1F}"/>
              </a:ext>
            </a:extLst>
          </p:cNvPr>
          <p:cNvSpPr>
            <a:spLocks noGrp="1"/>
          </p:cNvSpPr>
          <p:nvPr>
            <p:ph type="title"/>
          </p:nvPr>
        </p:nvSpPr>
        <p:spPr>
          <a:xfrm>
            <a:off x="591223" y="288629"/>
            <a:ext cx="3409783" cy="1013800"/>
          </a:xfrm>
        </p:spPr>
        <p:txBody>
          <a:bodyPr>
            <a:normAutofit/>
          </a:bodyPr>
          <a:lstStyle/>
          <a:p>
            <a:r>
              <a:rPr lang="en-US" dirty="0"/>
              <a:t>sacrifice to god </a:t>
            </a:r>
          </a:p>
        </p:txBody>
      </p:sp>
      <p:sp>
        <p:nvSpPr>
          <p:cNvPr id="3" name="Content Placeholder 2">
            <a:extLst>
              <a:ext uri="{FF2B5EF4-FFF2-40B4-BE49-F238E27FC236}">
                <a16:creationId xmlns:a16="http://schemas.microsoft.com/office/drawing/2014/main" id="{A6ACC28D-4A5B-4C0F-9D28-7D3C0F78951E}"/>
              </a:ext>
            </a:extLst>
          </p:cNvPr>
          <p:cNvSpPr>
            <a:spLocks noGrp="1"/>
          </p:cNvSpPr>
          <p:nvPr>
            <p:ph idx="1"/>
          </p:nvPr>
        </p:nvSpPr>
        <p:spPr>
          <a:xfrm>
            <a:off x="591224" y="1386815"/>
            <a:ext cx="3409782" cy="5182556"/>
          </a:xfrm>
        </p:spPr>
        <p:txBody>
          <a:bodyPr>
            <a:normAutofit fontScale="92500" lnSpcReduction="10000"/>
          </a:bodyPr>
          <a:lstStyle/>
          <a:p>
            <a:r>
              <a:rPr lang="en-US" sz="3000" dirty="0">
                <a:solidFill>
                  <a:schemeClr val="bg1"/>
                </a:solidFill>
              </a:rPr>
              <a:t>Noah emerges from the ark and performs a priestly act </a:t>
            </a:r>
          </a:p>
          <a:p>
            <a:r>
              <a:rPr lang="en-US" sz="3000" dirty="0">
                <a:solidFill>
                  <a:schemeClr val="bg1"/>
                </a:solidFill>
              </a:rPr>
              <a:t>He builds an altar and offers a sacrifice to God</a:t>
            </a:r>
          </a:p>
          <a:p>
            <a:r>
              <a:rPr lang="en-US" sz="3000" dirty="0">
                <a:solidFill>
                  <a:schemeClr val="bg1"/>
                </a:solidFill>
              </a:rPr>
              <a:t>God is moved with compassion for humanity and all creation</a:t>
            </a:r>
          </a:p>
          <a:p>
            <a:pPr marL="0" indent="0">
              <a:buNone/>
            </a:pPr>
            <a:endParaRPr lang="en-US" dirty="0">
              <a:solidFill>
                <a:schemeClr val="bg1"/>
              </a:solidFill>
            </a:endParaRPr>
          </a:p>
        </p:txBody>
      </p:sp>
      <p:pic>
        <p:nvPicPr>
          <p:cNvPr id="9218" name="Picture 2" descr="Image result for noah makes a sacrifice to god">
            <a:extLst>
              <a:ext uri="{FF2B5EF4-FFF2-40B4-BE49-F238E27FC236}">
                <a16:creationId xmlns:a16="http://schemas.microsoft.com/office/drawing/2014/main" id="{53EF9C93-9FF6-437C-A28C-D701C0E36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37" y="1111641"/>
            <a:ext cx="6248789" cy="465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4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5E38-928B-4C70-BDF0-4AECF0105A59}"/>
              </a:ext>
            </a:extLst>
          </p:cNvPr>
          <p:cNvSpPr>
            <a:spLocks noGrp="1"/>
          </p:cNvSpPr>
          <p:nvPr>
            <p:ph type="title"/>
          </p:nvPr>
        </p:nvSpPr>
        <p:spPr/>
        <p:txBody>
          <a:bodyPr/>
          <a:lstStyle/>
          <a:p>
            <a:r>
              <a:rPr lang="en-US" dirty="0"/>
              <a:t>A new creation</a:t>
            </a:r>
          </a:p>
        </p:txBody>
      </p:sp>
      <p:sp>
        <p:nvSpPr>
          <p:cNvPr id="4" name="TextBox 3">
            <a:extLst>
              <a:ext uri="{FF2B5EF4-FFF2-40B4-BE49-F238E27FC236}">
                <a16:creationId xmlns:a16="http://schemas.microsoft.com/office/drawing/2014/main" id="{C285955A-43F9-4C29-96D8-166E8454167D}"/>
              </a:ext>
            </a:extLst>
          </p:cNvPr>
          <p:cNvSpPr txBox="1"/>
          <p:nvPr/>
        </p:nvSpPr>
        <p:spPr>
          <a:xfrm>
            <a:off x="485422" y="2065867"/>
            <a:ext cx="1063413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Second creation story</a:t>
            </a:r>
          </a:p>
          <a:p>
            <a:pPr marL="285750" indent="-285750">
              <a:buFont typeface="Arial" panose="020B0604020202020204" pitchFamily="34" charset="0"/>
              <a:buChar char="•"/>
            </a:pPr>
            <a:r>
              <a:rPr lang="en-US" sz="2400" dirty="0"/>
              <a:t>Does flood eliminate sin?</a:t>
            </a:r>
          </a:p>
          <a:p>
            <a:pPr marL="742950" lvl="1" indent="-285750">
              <a:buFont typeface="Arial" panose="020B0604020202020204" pitchFamily="34" charset="0"/>
              <a:buChar char="•"/>
            </a:pPr>
            <a:r>
              <a:rPr lang="en-US" sz="2400" dirty="0"/>
              <a:t>No</a:t>
            </a:r>
          </a:p>
          <a:p>
            <a:pPr marL="742950" lvl="1" indent="-285750">
              <a:buFont typeface="Arial" panose="020B0604020202020204" pitchFamily="34" charset="0"/>
              <a:buChar char="•"/>
            </a:pPr>
            <a:r>
              <a:rPr lang="en-US" sz="2400" dirty="0"/>
              <a:t>But God knew we would sin again</a:t>
            </a:r>
          </a:p>
        </p:txBody>
      </p:sp>
    </p:spTree>
    <p:extLst>
      <p:ext uri="{BB962C8B-B14F-4D97-AF65-F5344CB8AC3E}">
        <p14:creationId xmlns:p14="http://schemas.microsoft.com/office/powerpoint/2010/main" val="1550964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1B4E-FB9F-476F-BB0F-FF9F968980FD}"/>
              </a:ext>
            </a:extLst>
          </p:cNvPr>
          <p:cNvSpPr>
            <a:spLocks noGrp="1"/>
          </p:cNvSpPr>
          <p:nvPr>
            <p:ph type="title"/>
          </p:nvPr>
        </p:nvSpPr>
        <p:spPr>
          <a:xfrm>
            <a:off x="581192" y="702156"/>
            <a:ext cx="11029616" cy="1013800"/>
          </a:xfrm>
        </p:spPr>
        <p:txBody>
          <a:bodyPr>
            <a:normAutofit/>
          </a:bodyPr>
          <a:lstStyle/>
          <a:p>
            <a:r>
              <a:rPr lang="en-US" dirty="0"/>
              <a:t>The second covenant </a:t>
            </a:r>
          </a:p>
        </p:txBody>
      </p:sp>
      <p:sp>
        <p:nvSpPr>
          <p:cNvPr id="10244" name="Rectangle 70">
            <a:extLst>
              <a:ext uri="{FF2B5EF4-FFF2-40B4-BE49-F238E27FC236}">
                <a16:creationId xmlns:a16="http://schemas.microsoft.com/office/drawing/2014/main" id="{ECE8BD3D-B26C-484F-8B54-B2CFC6349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noah makes a sacrifice to god">
            <a:extLst>
              <a:ext uri="{FF2B5EF4-FFF2-40B4-BE49-F238E27FC236}">
                <a16:creationId xmlns:a16="http://schemas.microsoft.com/office/drawing/2014/main" id="{D1B5D2DA-C584-44B2-8FE9-B1AEA9F565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57" r="-1" b="730"/>
          <a:stretch/>
        </p:blipFill>
        <p:spPr bwMode="auto">
          <a:xfrm>
            <a:off x="657225" y="2361056"/>
            <a:ext cx="330517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92EAD5-6CF7-4768-8FE9-5AD9CC4B1234}"/>
              </a:ext>
            </a:extLst>
          </p:cNvPr>
          <p:cNvSpPr>
            <a:spLocks noGrp="1"/>
          </p:cNvSpPr>
          <p:nvPr>
            <p:ph idx="1"/>
          </p:nvPr>
        </p:nvSpPr>
        <p:spPr>
          <a:xfrm>
            <a:off x="4505325" y="2180496"/>
            <a:ext cx="7105481" cy="4045683"/>
          </a:xfrm>
        </p:spPr>
        <p:txBody>
          <a:bodyPr>
            <a:noAutofit/>
          </a:bodyPr>
          <a:lstStyle/>
          <a:p>
            <a:r>
              <a:rPr lang="en-US" sz="2400" dirty="0"/>
              <a:t>He makes a new covenant with Noah </a:t>
            </a:r>
          </a:p>
          <a:p>
            <a:r>
              <a:rPr lang="en-US" sz="2400" dirty="0"/>
              <a:t>God seals the covenant by making a sign in the sky: a rainbow</a:t>
            </a:r>
          </a:p>
          <a:p>
            <a:r>
              <a:rPr lang="en-US" sz="2400" dirty="0"/>
              <a:t>God gives the same commands to Noah as he did to Adam: “Be fruitful and multiply and fill the earth.”</a:t>
            </a:r>
          </a:p>
          <a:p>
            <a:r>
              <a:rPr lang="en-US" sz="2400" dirty="0"/>
              <a:t>This covenant is in a sense a renewal of the covenant with Adam</a:t>
            </a:r>
          </a:p>
          <a:p>
            <a:r>
              <a:rPr lang="en-US" sz="2400" dirty="0"/>
              <a:t>Only things aren’t quite as good anymore: there is now fear between man and animals </a:t>
            </a:r>
          </a:p>
        </p:txBody>
      </p:sp>
    </p:spTree>
    <p:extLst>
      <p:ext uri="{BB962C8B-B14F-4D97-AF65-F5344CB8AC3E}">
        <p14:creationId xmlns:p14="http://schemas.microsoft.com/office/powerpoint/2010/main" val="169064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1F91-1227-4185-8CDB-25801750C4D6}"/>
              </a:ext>
            </a:extLst>
          </p:cNvPr>
          <p:cNvSpPr>
            <a:spLocks noGrp="1"/>
          </p:cNvSpPr>
          <p:nvPr>
            <p:ph type="title"/>
          </p:nvPr>
        </p:nvSpPr>
        <p:spPr/>
        <p:txBody>
          <a:bodyPr/>
          <a:lstStyle/>
          <a:p>
            <a:r>
              <a:rPr lang="en-US" dirty="0"/>
              <a:t>Similarities between covenant with </a:t>
            </a:r>
            <a:r>
              <a:rPr lang="en-US" dirty="0" err="1"/>
              <a:t>noah</a:t>
            </a:r>
            <a:r>
              <a:rPr lang="en-US" dirty="0"/>
              <a:t> and </a:t>
            </a:r>
            <a:r>
              <a:rPr lang="en-US" dirty="0" err="1"/>
              <a:t>adam</a:t>
            </a:r>
            <a:endParaRPr lang="en-US" dirty="0"/>
          </a:p>
        </p:txBody>
      </p:sp>
      <p:sp>
        <p:nvSpPr>
          <p:cNvPr id="4" name="TextBox 3">
            <a:extLst>
              <a:ext uri="{FF2B5EF4-FFF2-40B4-BE49-F238E27FC236}">
                <a16:creationId xmlns:a16="http://schemas.microsoft.com/office/drawing/2014/main" id="{9484915D-00AA-48D7-B262-3138232674DA}"/>
              </a:ext>
            </a:extLst>
          </p:cNvPr>
          <p:cNvSpPr txBox="1"/>
          <p:nvPr/>
        </p:nvSpPr>
        <p:spPr>
          <a:xfrm>
            <a:off x="1016000" y="2065867"/>
            <a:ext cx="10126133"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“Be fruitful and multiply, and fill the earth”</a:t>
            </a:r>
          </a:p>
          <a:p>
            <a:pPr marL="285750" indent="-285750">
              <a:buFont typeface="Arial" panose="020B0604020202020204" pitchFamily="34" charset="0"/>
              <a:buChar char="•"/>
            </a:pPr>
            <a:r>
              <a:rPr lang="en-US" sz="2400" dirty="0"/>
              <a:t>God gives Noah dominion of the living things of the world</a:t>
            </a:r>
          </a:p>
          <a:p>
            <a:pPr marL="285750" indent="-285750">
              <a:buFont typeface="Arial" panose="020B0604020202020204" pitchFamily="34" charset="0"/>
              <a:buChar char="•"/>
            </a:pPr>
            <a:r>
              <a:rPr lang="en-US" sz="2400" dirty="0"/>
              <a:t>Inspired author uses literary parallelism to leave no doubt the flood begins a new creation</a:t>
            </a:r>
          </a:p>
        </p:txBody>
      </p:sp>
    </p:spTree>
    <p:extLst>
      <p:ext uri="{BB962C8B-B14F-4D97-AF65-F5344CB8AC3E}">
        <p14:creationId xmlns:p14="http://schemas.microsoft.com/office/powerpoint/2010/main" val="198613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F650-81AA-4CCC-A0EB-D446CED24B44}"/>
              </a:ext>
            </a:extLst>
          </p:cNvPr>
          <p:cNvSpPr>
            <a:spLocks noGrp="1"/>
          </p:cNvSpPr>
          <p:nvPr>
            <p:ph type="title"/>
          </p:nvPr>
        </p:nvSpPr>
        <p:spPr/>
        <p:txBody>
          <a:bodyPr/>
          <a:lstStyle/>
          <a:p>
            <a:r>
              <a:rPr lang="en-US" dirty="0"/>
              <a:t>A new Adam,  a new hope</a:t>
            </a:r>
          </a:p>
        </p:txBody>
      </p:sp>
      <p:sp>
        <p:nvSpPr>
          <p:cNvPr id="3" name="Content Placeholder 2">
            <a:extLst>
              <a:ext uri="{FF2B5EF4-FFF2-40B4-BE49-F238E27FC236}">
                <a16:creationId xmlns:a16="http://schemas.microsoft.com/office/drawing/2014/main" id="{32B53697-E5BC-49B4-8554-BBA8CFF53786}"/>
              </a:ext>
            </a:extLst>
          </p:cNvPr>
          <p:cNvSpPr>
            <a:spLocks noGrp="1"/>
          </p:cNvSpPr>
          <p:nvPr>
            <p:ph idx="1"/>
          </p:nvPr>
        </p:nvSpPr>
        <p:spPr>
          <a:xfrm>
            <a:off x="581193" y="2180496"/>
            <a:ext cx="5667208" cy="3678303"/>
          </a:xfrm>
        </p:spPr>
        <p:txBody>
          <a:bodyPr>
            <a:normAutofit/>
          </a:bodyPr>
          <a:lstStyle/>
          <a:p>
            <a:r>
              <a:rPr lang="en-US" sz="2800" dirty="0"/>
              <a:t>Though it’s not as perfect as the covenant with Adam, Noah’s covenant brings us hope </a:t>
            </a:r>
          </a:p>
          <a:p>
            <a:r>
              <a:rPr lang="en-US" sz="2800" dirty="0"/>
              <a:t>Although the world is not perfect, humanity (which consists of Noah and his family at this point) is </a:t>
            </a:r>
            <a:r>
              <a:rPr lang="en-US" sz="2800" u="sng" dirty="0"/>
              <a:t>back in a relationship with God </a:t>
            </a:r>
          </a:p>
        </p:txBody>
      </p:sp>
      <p:sp>
        <p:nvSpPr>
          <p:cNvPr id="4" name="AutoShape 2" descr="Image result for after the  flood of noah">
            <a:extLst>
              <a:ext uri="{FF2B5EF4-FFF2-40B4-BE49-F238E27FC236}">
                <a16:creationId xmlns:a16="http://schemas.microsoft.com/office/drawing/2014/main" id="{539F3E14-2E9B-4006-A99C-5A2423B726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fter the  flood of noah">
            <a:extLst>
              <a:ext uri="{FF2B5EF4-FFF2-40B4-BE49-F238E27FC236}">
                <a16:creationId xmlns:a16="http://schemas.microsoft.com/office/drawing/2014/main" id="{36D7C8AF-5115-46DA-B96C-A89ABE6D365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after the  flood of noah">
            <a:extLst>
              <a:ext uri="{FF2B5EF4-FFF2-40B4-BE49-F238E27FC236}">
                <a16:creationId xmlns:a16="http://schemas.microsoft.com/office/drawing/2014/main" id="{DCF7F01C-5199-4951-BAD2-CED540A8A02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6CD87FC4-2CF0-41F2-BF91-AFCF8B9BD7C6}"/>
              </a:ext>
            </a:extLst>
          </p:cNvPr>
          <p:cNvPicPr>
            <a:picLocks noChangeAspect="1"/>
          </p:cNvPicPr>
          <p:nvPr/>
        </p:nvPicPr>
        <p:blipFill>
          <a:blip r:embed="rId2"/>
          <a:stretch>
            <a:fillRect/>
          </a:stretch>
        </p:blipFill>
        <p:spPr>
          <a:xfrm>
            <a:off x="6553200" y="2180496"/>
            <a:ext cx="4888089" cy="3556000"/>
          </a:xfrm>
          <a:prstGeom prst="rect">
            <a:avLst/>
          </a:prstGeom>
        </p:spPr>
      </p:pic>
    </p:spTree>
    <p:extLst>
      <p:ext uri="{BB962C8B-B14F-4D97-AF65-F5344CB8AC3E}">
        <p14:creationId xmlns:p14="http://schemas.microsoft.com/office/powerpoint/2010/main" val="1221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AC2D-FA36-46C8-A2CE-E9EDA32958D3}"/>
              </a:ext>
            </a:extLst>
          </p:cNvPr>
          <p:cNvSpPr>
            <a:spLocks noGrp="1"/>
          </p:cNvSpPr>
          <p:nvPr>
            <p:ph type="title"/>
          </p:nvPr>
        </p:nvSpPr>
        <p:spPr/>
        <p:txBody>
          <a:bodyPr/>
          <a:lstStyle/>
          <a:p>
            <a:r>
              <a:rPr lang="en-US" dirty="0"/>
              <a:t>Conditions to covenant with </a:t>
            </a:r>
            <a:r>
              <a:rPr lang="en-US" dirty="0" err="1"/>
              <a:t>noah</a:t>
            </a:r>
            <a:endParaRPr lang="en-US" dirty="0"/>
          </a:p>
        </p:txBody>
      </p:sp>
      <p:sp>
        <p:nvSpPr>
          <p:cNvPr id="4" name="TextBox 3">
            <a:extLst>
              <a:ext uri="{FF2B5EF4-FFF2-40B4-BE49-F238E27FC236}">
                <a16:creationId xmlns:a16="http://schemas.microsoft.com/office/drawing/2014/main" id="{F78C5A6E-BE18-4240-9F94-49FA94E7CC60}"/>
              </a:ext>
            </a:extLst>
          </p:cNvPr>
          <p:cNvSpPr txBox="1"/>
          <p:nvPr/>
        </p:nvSpPr>
        <p:spPr>
          <a:xfrm>
            <a:off x="903111" y="2280356"/>
            <a:ext cx="1040835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God gives Noah and his family the earth and all its goods to have dominion over</a:t>
            </a:r>
          </a:p>
          <a:p>
            <a:pPr marL="285750" indent="-285750">
              <a:buFont typeface="Arial" panose="020B0604020202020204" pitchFamily="34" charset="0"/>
              <a:buChar char="•"/>
            </a:pPr>
            <a:r>
              <a:rPr lang="en-US" sz="2400" dirty="0"/>
              <a:t>Covenant is a two way street:</a:t>
            </a:r>
          </a:p>
          <a:p>
            <a:pPr marL="742950" lvl="1" indent="-285750">
              <a:buFont typeface="Arial" panose="020B0604020202020204" pitchFamily="34" charset="0"/>
              <a:buChar char="•"/>
            </a:pPr>
            <a:r>
              <a:rPr lang="en-US" sz="2400" dirty="0"/>
              <a:t>A blessing for abiding by its conditions</a:t>
            </a:r>
          </a:p>
          <a:p>
            <a:pPr marL="742950" lvl="1" indent="-285750">
              <a:buFont typeface="Arial" panose="020B0604020202020204" pitchFamily="34" charset="0"/>
              <a:buChar char="•"/>
            </a:pPr>
            <a:r>
              <a:rPr lang="en-US" sz="2400" dirty="0"/>
              <a:t>A curse for breaking it</a:t>
            </a:r>
          </a:p>
          <a:p>
            <a:pPr marL="285750" indent="-285750">
              <a:buFont typeface="Arial" panose="020B0604020202020204" pitchFamily="34" charset="0"/>
              <a:buChar char="•"/>
            </a:pPr>
            <a:r>
              <a:rPr lang="en-US" sz="2400" dirty="0"/>
              <a:t>God promises Noah he will never destroy the world again by a flood (covenant promise w/ Noah)</a:t>
            </a:r>
          </a:p>
          <a:p>
            <a:pPr marL="742950" lvl="1" indent="-285750">
              <a:buFont typeface="Arial" panose="020B0604020202020204" pitchFamily="34" charset="0"/>
              <a:buChar char="•"/>
            </a:pPr>
            <a:r>
              <a:rPr lang="en-US" sz="2400" dirty="0"/>
              <a:t>Sign: rainbow in the sky</a:t>
            </a:r>
          </a:p>
        </p:txBody>
      </p:sp>
    </p:spTree>
    <p:extLst>
      <p:ext uri="{BB962C8B-B14F-4D97-AF65-F5344CB8AC3E}">
        <p14:creationId xmlns:p14="http://schemas.microsoft.com/office/powerpoint/2010/main" val="214431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62E8-8D31-4620-BFD7-D44C6314A298}"/>
              </a:ext>
            </a:extLst>
          </p:cNvPr>
          <p:cNvSpPr>
            <a:spLocks noGrp="1"/>
          </p:cNvSpPr>
          <p:nvPr>
            <p:ph type="title"/>
          </p:nvPr>
        </p:nvSpPr>
        <p:spPr/>
        <p:txBody>
          <a:bodyPr/>
          <a:lstStyle/>
          <a:p>
            <a:r>
              <a:rPr lang="en-US" dirty="0"/>
              <a:t>The flood as a ‘type’ for baptism</a:t>
            </a:r>
          </a:p>
        </p:txBody>
      </p:sp>
      <p:sp>
        <p:nvSpPr>
          <p:cNvPr id="4" name="TextBox 3">
            <a:extLst>
              <a:ext uri="{FF2B5EF4-FFF2-40B4-BE49-F238E27FC236}">
                <a16:creationId xmlns:a16="http://schemas.microsoft.com/office/drawing/2014/main" id="{F584AAEE-8B9F-47AC-96CD-E8D2DDEA9947}"/>
              </a:ext>
            </a:extLst>
          </p:cNvPr>
          <p:cNvSpPr txBox="1"/>
          <p:nvPr/>
        </p:nvSpPr>
        <p:spPr>
          <a:xfrm>
            <a:off x="778933" y="2144889"/>
            <a:ext cx="10182578"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“type” – symbolic precursor in history</a:t>
            </a:r>
          </a:p>
          <a:p>
            <a:pPr marL="285750" indent="-285750">
              <a:buFont typeface="Arial" panose="020B0604020202020204" pitchFamily="34" charset="0"/>
              <a:buChar char="•"/>
            </a:pPr>
            <a:r>
              <a:rPr lang="en-US" sz="2800" dirty="0"/>
              <a:t>When a Christian is baptized our old world of sin is washed away, and we are created anew, reborn in the waters of baptism</a:t>
            </a:r>
          </a:p>
          <a:p>
            <a:pPr marL="285750" indent="-285750">
              <a:buFont typeface="Arial" panose="020B0604020202020204" pitchFamily="34" charset="0"/>
              <a:buChar char="•"/>
            </a:pPr>
            <a:r>
              <a:rPr lang="en-US" sz="2800" dirty="0"/>
              <a:t>We still carry the potential to sin</a:t>
            </a:r>
          </a:p>
          <a:p>
            <a:pPr marL="285750" indent="-285750">
              <a:buFont typeface="Arial" panose="020B0604020202020204" pitchFamily="34" charset="0"/>
              <a:buChar char="•"/>
            </a:pPr>
            <a:r>
              <a:rPr lang="en-US" sz="2800" dirty="0"/>
              <a:t>But we receive God’s blessing and promise that he will not destroy us</a:t>
            </a:r>
          </a:p>
        </p:txBody>
      </p:sp>
    </p:spTree>
    <p:extLst>
      <p:ext uri="{BB962C8B-B14F-4D97-AF65-F5344CB8AC3E}">
        <p14:creationId xmlns:p14="http://schemas.microsoft.com/office/powerpoint/2010/main" val="84020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24A0-00F3-4366-924D-45BC69324D66}"/>
              </a:ext>
            </a:extLst>
          </p:cNvPr>
          <p:cNvSpPr>
            <a:spLocks noGrp="1"/>
          </p:cNvSpPr>
          <p:nvPr>
            <p:ph type="title"/>
          </p:nvPr>
        </p:nvSpPr>
        <p:spPr>
          <a:xfrm>
            <a:off x="581192" y="702156"/>
            <a:ext cx="11029616" cy="1013800"/>
          </a:xfrm>
        </p:spPr>
        <p:txBody>
          <a:bodyPr>
            <a:normAutofit/>
          </a:bodyPr>
          <a:lstStyle/>
          <a:p>
            <a:r>
              <a:rPr lang="en-US" dirty="0"/>
              <a:t>In between Adam and Noah….</a:t>
            </a:r>
          </a:p>
        </p:txBody>
      </p:sp>
      <p:sp>
        <p:nvSpPr>
          <p:cNvPr id="3086" name="Rectangle 70">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cain and abel">
            <a:extLst>
              <a:ext uri="{FF2B5EF4-FFF2-40B4-BE49-F238E27FC236}">
                <a16:creationId xmlns:a16="http://schemas.microsoft.com/office/drawing/2014/main" id="{5EA38865-CB37-40B2-9222-4940B6606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535626"/>
            <a:ext cx="4962525" cy="33000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522F2EE-64EB-44B8-8750-044DA1B528C9}"/>
              </a:ext>
            </a:extLst>
          </p:cNvPr>
          <p:cNvSpPr>
            <a:spLocks noGrp="1"/>
          </p:cNvSpPr>
          <p:nvPr>
            <p:ph idx="1"/>
          </p:nvPr>
        </p:nvSpPr>
        <p:spPr>
          <a:xfrm>
            <a:off x="6335805" y="2180496"/>
            <a:ext cx="5275001" cy="4045683"/>
          </a:xfrm>
        </p:spPr>
        <p:txBody>
          <a:bodyPr>
            <a:normAutofit lnSpcReduction="10000"/>
          </a:bodyPr>
          <a:lstStyle/>
          <a:p>
            <a:r>
              <a:rPr lang="en-US" sz="2800" dirty="0"/>
              <a:t>Adam and Eve have 3 sons: Cain, Abel, and Seth</a:t>
            </a:r>
          </a:p>
          <a:p>
            <a:r>
              <a:rPr lang="en-US" sz="2800" dirty="0"/>
              <a:t>Cain murders his younger brother Abel  </a:t>
            </a:r>
          </a:p>
          <a:p>
            <a:r>
              <a:rPr lang="en-US" sz="2800" dirty="0"/>
              <a:t>Cain starts populating the earth with his descendants</a:t>
            </a:r>
          </a:p>
          <a:p>
            <a:r>
              <a:rPr lang="en-US" sz="2800" dirty="0"/>
              <a:t>Most of his descendants are more wicked than he was </a:t>
            </a:r>
          </a:p>
          <a:p>
            <a:endParaRPr lang="en-US" dirty="0"/>
          </a:p>
        </p:txBody>
      </p:sp>
    </p:spTree>
    <p:extLst>
      <p:ext uri="{BB962C8B-B14F-4D97-AF65-F5344CB8AC3E}">
        <p14:creationId xmlns:p14="http://schemas.microsoft.com/office/powerpoint/2010/main" val="312598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A200-372D-4834-BD45-1FD8723C115A}"/>
              </a:ext>
            </a:extLst>
          </p:cNvPr>
          <p:cNvSpPr>
            <a:spLocks noGrp="1"/>
          </p:cNvSpPr>
          <p:nvPr>
            <p:ph type="title"/>
          </p:nvPr>
        </p:nvSpPr>
        <p:spPr>
          <a:xfrm>
            <a:off x="575894" y="729658"/>
            <a:ext cx="11029616" cy="4054994"/>
          </a:xfrm>
        </p:spPr>
        <p:txBody>
          <a:bodyPr>
            <a:normAutofit/>
          </a:bodyPr>
          <a:lstStyle/>
          <a:p>
            <a:pPr algn="ctr"/>
            <a:r>
              <a:rPr lang="en-US" sz="4800" dirty="0">
                <a:solidFill>
                  <a:schemeClr val="tx1"/>
                </a:solidFill>
              </a:rPr>
              <a:t>What we can learn from Noah &amp; the flood</a:t>
            </a:r>
          </a:p>
        </p:txBody>
      </p:sp>
    </p:spTree>
    <p:extLst>
      <p:ext uri="{BB962C8B-B14F-4D97-AF65-F5344CB8AC3E}">
        <p14:creationId xmlns:p14="http://schemas.microsoft.com/office/powerpoint/2010/main" val="1901299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FF1DB-3299-4886-8C42-EE29A5DAF2DC}"/>
              </a:ext>
            </a:extLst>
          </p:cNvPr>
          <p:cNvSpPr>
            <a:spLocks noGrp="1"/>
          </p:cNvSpPr>
          <p:nvPr>
            <p:ph type="title"/>
          </p:nvPr>
        </p:nvSpPr>
        <p:spPr>
          <a:xfrm>
            <a:off x="581192" y="702156"/>
            <a:ext cx="11029616" cy="1013800"/>
          </a:xfrm>
        </p:spPr>
        <p:txBody>
          <a:bodyPr>
            <a:normAutofit/>
          </a:bodyPr>
          <a:lstStyle/>
          <a:p>
            <a:r>
              <a:rPr lang="en-US" dirty="0"/>
              <a:t>1. There is one door through which we can be saved	</a:t>
            </a:r>
          </a:p>
        </p:txBody>
      </p:sp>
      <p:sp>
        <p:nvSpPr>
          <p:cNvPr id="1030"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 There is one door through which we can be saved.">
            <a:extLst>
              <a:ext uri="{FF2B5EF4-FFF2-40B4-BE49-F238E27FC236}">
                <a16:creationId xmlns:a16="http://schemas.microsoft.com/office/drawing/2014/main" id="{DB646F1F-2D1C-46E3-9190-ECC7C7E2CE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87" r="11258"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204D2B5-C23D-4209-8FA4-847C37B8BA3F}"/>
              </a:ext>
            </a:extLst>
          </p:cNvPr>
          <p:cNvSpPr>
            <a:spLocks noGrp="1"/>
          </p:cNvSpPr>
          <p:nvPr>
            <p:ph idx="1"/>
          </p:nvPr>
        </p:nvSpPr>
        <p:spPr>
          <a:xfrm>
            <a:off x="6335807" y="2073350"/>
            <a:ext cx="5275001" cy="4784650"/>
          </a:xfrm>
        </p:spPr>
        <p:txBody>
          <a:bodyPr>
            <a:normAutofit/>
          </a:bodyPr>
          <a:lstStyle/>
          <a:p>
            <a:pPr>
              <a:lnSpc>
                <a:spcPct val="90000"/>
              </a:lnSpc>
            </a:pPr>
            <a:r>
              <a:rPr lang="en-US" sz="2800" dirty="0"/>
              <a:t>God told Noah to build </a:t>
            </a:r>
            <a:r>
              <a:rPr lang="en-US" sz="2800" b="1" dirty="0"/>
              <a:t>one door </a:t>
            </a:r>
            <a:r>
              <a:rPr lang="en-US" sz="2800" dirty="0"/>
              <a:t>on the vessel. (Gen. 6:16)</a:t>
            </a:r>
          </a:p>
          <a:p>
            <a:pPr>
              <a:lnSpc>
                <a:spcPct val="90000"/>
              </a:lnSpc>
            </a:pPr>
            <a:r>
              <a:rPr lang="en-US" sz="2800" dirty="0"/>
              <a:t>That one door led to him and his whole family being saved from destruction.</a:t>
            </a:r>
          </a:p>
          <a:p>
            <a:pPr>
              <a:lnSpc>
                <a:spcPct val="90000"/>
              </a:lnSpc>
            </a:pPr>
            <a:r>
              <a:rPr lang="en-US" sz="2800" dirty="0"/>
              <a:t>There is only one door through which we too are offered salvation – through Christ alone.</a:t>
            </a:r>
          </a:p>
          <a:p>
            <a:pPr>
              <a:lnSpc>
                <a:spcPct val="90000"/>
              </a:lnSpc>
            </a:pPr>
            <a:endParaRPr lang="en-US" sz="1100" dirty="0"/>
          </a:p>
        </p:txBody>
      </p:sp>
    </p:spTree>
    <p:extLst>
      <p:ext uri="{BB962C8B-B14F-4D97-AF65-F5344CB8AC3E}">
        <p14:creationId xmlns:p14="http://schemas.microsoft.com/office/powerpoint/2010/main" val="256395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739B-7E6B-4EF6-87F8-75F03CCD8DF3}"/>
              </a:ext>
            </a:extLst>
          </p:cNvPr>
          <p:cNvSpPr>
            <a:spLocks noGrp="1"/>
          </p:cNvSpPr>
          <p:nvPr>
            <p:ph type="title"/>
          </p:nvPr>
        </p:nvSpPr>
        <p:spPr>
          <a:xfrm>
            <a:off x="581192" y="702156"/>
            <a:ext cx="11029616" cy="1013800"/>
          </a:xfrm>
        </p:spPr>
        <p:txBody>
          <a:bodyPr>
            <a:normAutofit/>
          </a:bodyPr>
          <a:lstStyle/>
          <a:p>
            <a:r>
              <a:rPr lang="en-US" dirty="0"/>
              <a:t>The one door</a:t>
            </a:r>
          </a:p>
        </p:txBody>
      </p:sp>
      <p:sp>
        <p:nvSpPr>
          <p:cNvPr id="71" name="Rectangle 70">
            <a:extLst>
              <a:ext uri="{FF2B5EF4-FFF2-40B4-BE49-F238E27FC236}">
                <a16:creationId xmlns:a16="http://schemas.microsoft.com/office/drawing/2014/main" id="{ECE8BD3D-B26C-484F-8B54-B2CFC6349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john 10:9 images">
            <a:extLst>
              <a:ext uri="{FF2B5EF4-FFF2-40B4-BE49-F238E27FC236}">
                <a16:creationId xmlns:a16="http://schemas.microsoft.com/office/drawing/2014/main" id="{3C1B69BE-37C6-4597-829C-C5D04CFD47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23" r="24331" b="2"/>
          <a:stretch/>
        </p:blipFill>
        <p:spPr bwMode="auto">
          <a:xfrm>
            <a:off x="657225" y="2361056"/>
            <a:ext cx="330517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AD28756-F3BF-472B-9666-574F0E2DE133}"/>
              </a:ext>
            </a:extLst>
          </p:cNvPr>
          <p:cNvSpPr>
            <a:spLocks noGrp="1"/>
          </p:cNvSpPr>
          <p:nvPr>
            <p:ph idx="1"/>
          </p:nvPr>
        </p:nvSpPr>
        <p:spPr>
          <a:xfrm>
            <a:off x="4505325" y="2180496"/>
            <a:ext cx="7105481" cy="4045683"/>
          </a:xfrm>
        </p:spPr>
        <p:txBody>
          <a:bodyPr>
            <a:normAutofit/>
          </a:bodyPr>
          <a:lstStyle/>
          <a:p>
            <a:r>
              <a:rPr lang="en-US" sz="2800" dirty="0"/>
              <a:t>Noah was not a perfect man, but the Lord saw his heart and faith and saved him</a:t>
            </a:r>
          </a:p>
          <a:p>
            <a:r>
              <a:rPr lang="en-US" sz="2800" dirty="0"/>
              <a:t>Jesus said, “</a:t>
            </a:r>
            <a:r>
              <a:rPr lang="en-US" sz="2800" i="1" dirty="0"/>
              <a:t>I am the door. If anyone enters by me, he will be saved,</a:t>
            </a:r>
            <a:r>
              <a:rPr lang="en-US" sz="2800" dirty="0"/>
              <a:t>” </a:t>
            </a:r>
            <a:r>
              <a:rPr lang="en-US" sz="2800" b="1" dirty="0">
                <a:hlinkClick r:id="rId3"/>
              </a:rPr>
              <a:t>John 10:9</a:t>
            </a:r>
            <a:r>
              <a:rPr lang="en-US" sz="2800" dirty="0"/>
              <a:t>.</a:t>
            </a:r>
          </a:p>
          <a:p>
            <a:r>
              <a:rPr lang="en-US" sz="2800" dirty="0"/>
              <a:t>Noah had a choice to make that day, and we too are given a choice, of whether we will walk through that door of rescue.</a:t>
            </a:r>
          </a:p>
          <a:p>
            <a:endParaRPr lang="en-US" dirty="0"/>
          </a:p>
        </p:txBody>
      </p:sp>
    </p:spTree>
    <p:extLst>
      <p:ext uri="{BB962C8B-B14F-4D97-AF65-F5344CB8AC3E}">
        <p14:creationId xmlns:p14="http://schemas.microsoft.com/office/powerpoint/2010/main" val="34585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4671-46FD-408C-B0E3-EAD546211D63}"/>
              </a:ext>
            </a:extLst>
          </p:cNvPr>
          <p:cNvSpPr>
            <a:spLocks noGrp="1"/>
          </p:cNvSpPr>
          <p:nvPr>
            <p:ph type="title"/>
          </p:nvPr>
        </p:nvSpPr>
        <p:spPr>
          <a:xfrm>
            <a:off x="581192" y="702156"/>
            <a:ext cx="11029616" cy="1013800"/>
          </a:xfrm>
        </p:spPr>
        <p:txBody>
          <a:bodyPr>
            <a:normAutofit/>
          </a:bodyPr>
          <a:lstStyle/>
          <a:p>
            <a:r>
              <a:rPr lang="en-US" dirty="0"/>
              <a:t>2. God remembered Noah, so also he remembers us </a:t>
            </a:r>
          </a:p>
        </p:txBody>
      </p:sp>
      <p:sp>
        <p:nvSpPr>
          <p:cNvPr id="12293" name="Rectangle 70">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mage result for the number 40 in the bible">
            <a:extLst>
              <a:ext uri="{FF2B5EF4-FFF2-40B4-BE49-F238E27FC236}">
                <a16:creationId xmlns:a16="http://schemas.microsoft.com/office/drawing/2014/main" id="{AD6D5F76-0848-4325-A76C-83BEF942A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152798"/>
            <a:ext cx="3305175" cy="20657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78D939-D7E0-42D1-A5FF-AD330D38A5EA}"/>
              </a:ext>
            </a:extLst>
          </p:cNvPr>
          <p:cNvSpPr>
            <a:spLocks noGrp="1"/>
          </p:cNvSpPr>
          <p:nvPr>
            <p:ph idx="1"/>
          </p:nvPr>
        </p:nvSpPr>
        <p:spPr>
          <a:xfrm>
            <a:off x="4505325" y="1377388"/>
            <a:ext cx="7105481" cy="5822066"/>
          </a:xfrm>
        </p:spPr>
        <p:txBody>
          <a:bodyPr>
            <a:normAutofit/>
          </a:bodyPr>
          <a:lstStyle/>
          <a:p>
            <a:r>
              <a:rPr lang="en-US" sz="3600" dirty="0"/>
              <a:t>For 40 days and nights the rain pelted down; water covered the earth, and all was destroyed.</a:t>
            </a:r>
          </a:p>
          <a:p>
            <a:r>
              <a:rPr lang="en-US" sz="3600" dirty="0"/>
              <a:t>The number 40 is meaningful – where else is it used in the Bible?</a:t>
            </a:r>
          </a:p>
          <a:p>
            <a:r>
              <a:rPr lang="en-US" sz="3600" dirty="0"/>
              <a:t>40 = completion </a:t>
            </a:r>
          </a:p>
        </p:txBody>
      </p:sp>
    </p:spTree>
    <p:extLst>
      <p:ext uri="{BB962C8B-B14F-4D97-AF65-F5344CB8AC3E}">
        <p14:creationId xmlns:p14="http://schemas.microsoft.com/office/powerpoint/2010/main" val="401322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6E0F-D5CF-4B8B-821A-0EBD86A75695}"/>
              </a:ext>
            </a:extLst>
          </p:cNvPr>
          <p:cNvSpPr>
            <a:spLocks noGrp="1"/>
          </p:cNvSpPr>
          <p:nvPr>
            <p:ph type="title"/>
          </p:nvPr>
        </p:nvSpPr>
        <p:spPr>
          <a:xfrm>
            <a:off x="581192" y="702156"/>
            <a:ext cx="11029616" cy="1013800"/>
          </a:xfrm>
        </p:spPr>
        <p:txBody>
          <a:bodyPr>
            <a:normAutofit/>
          </a:bodyPr>
          <a:lstStyle/>
          <a:p>
            <a:pPr>
              <a:lnSpc>
                <a:spcPct val="90000"/>
              </a:lnSpc>
            </a:pPr>
            <a:r>
              <a:rPr lang="en-US" sz="2200"/>
              <a:t>“</a:t>
            </a:r>
            <a:r>
              <a:rPr lang="en-US" sz="2200" i="1"/>
              <a:t>And surely I am with you always, </a:t>
            </a:r>
            <a:br>
              <a:rPr lang="en-US" sz="2200" i="1"/>
            </a:br>
            <a:r>
              <a:rPr lang="en-US" sz="2200" i="1"/>
              <a:t>to the very end of the age</a:t>
            </a:r>
            <a:r>
              <a:rPr lang="en-US" sz="2200"/>
              <a:t>,” Matthew 28:20.</a:t>
            </a:r>
            <a:br>
              <a:rPr lang="en-US" sz="2200"/>
            </a:br>
            <a:endParaRPr lang="en-US" sz="2200"/>
          </a:p>
        </p:txBody>
      </p:sp>
      <p:sp>
        <p:nvSpPr>
          <p:cNvPr id="71"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Image result for storms">
            <a:extLst>
              <a:ext uri="{FF2B5EF4-FFF2-40B4-BE49-F238E27FC236}">
                <a16:creationId xmlns:a16="http://schemas.microsoft.com/office/drawing/2014/main" id="{057D299F-57A1-41CC-AD02-416B2199F1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19" r="9788"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5C54F96-14D2-4C87-BD2F-40AECFB6B801}"/>
              </a:ext>
            </a:extLst>
          </p:cNvPr>
          <p:cNvSpPr>
            <a:spLocks noGrp="1"/>
          </p:cNvSpPr>
          <p:nvPr>
            <p:ph idx="1"/>
          </p:nvPr>
        </p:nvSpPr>
        <p:spPr>
          <a:xfrm>
            <a:off x="5851172" y="2105468"/>
            <a:ext cx="6096001" cy="4741288"/>
          </a:xfrm>
        </p:spPr>
        <p:txBody>
          <a:bodyPr>
            <a:normAutofit fontScale="92500"/>
          </a:bodyPr>
          <a:lstStyle/>
          <a:p>
            <a:pPr>
              <a:lnSpc>
                <a:spcPct val="90000"/>
              </a:lnSpc>
            </a:pPr>
            <a:r>
              <a:rPr lang="en-US" sz="3200" dirty="0"/>
              <a:t>There are many storms in life – God doesn’t always take them away</a:t>
            </a:r>
          </a:p>
          <a:p>
            <a:pPr>
              <a:lnSpc>
                <a:spcPct val="90000"/>
              </a:lnSpc>
            </a:pPr>
            <a:r>
              <a:rPr lang="en-US" sz="3200" dirty="0"/>
              <a:t>But He does promise this: He is with us, and He remembers us, always. </a:t>
            </a:r>
          </a:p>
          <a:p>
            <a:pPr>
              <a:lnSpc>
                <a:spcPct val="90000"/>
              </a:lnSpc>
            </a:pPr>
            <a:r>
              <a:rPr lang="en-US" sz="3200" dirty="0"/>
              <a:t>Jesus’ last words on this earth before ascending into heaven were these: “</a:t>
            </a:r>
            <a:r>
              <a:rPr lang="en-US" sz="3200" i="1" dirty="0"/>
              <a:t>And surely I am with you always, to the very end of the age</a:t>
            </a:r>
            <a:r>
              <a:rPr lang="en-US" sz="3200" dirty="0"/>
              <a:t>,” </a:t>
            </a:r>
            <a:r>
              <a:rPr lang="en-US" sz="3200" b="1" dirty="0">
                <a:hlinkClick r:id="rId3"/>
              </a:rPr>
              <a:t>Matthew 28:20</a:t>
            </a:r>
            <a:r>
              <a:rPr lang="en-US" sz="3200" dirty="0"/>
              <a:t>.</a:t>
            </a:r>
          </a:p>
          <a:p>
            <a:pPr marL="0" indent="0">
              <a:lnSpc>
                <a:spcPct val="90000"/>
              </a:lnSpc>
              <a:buNone/>
            </a:pPr>
            <a:endParaRPr lang="en-US" sz="1500" dirty="0"/>
          </a:p>
        </p:txBody>
      </p:sp>
    </p:spTree>
    <p:extLst>
      <p:ext uri="{BB962C8B-B14F-4D97-AF65-F5344CB8AC3E}">
        <p14:creationId xmlns:p14="http://schemas.microsoft.com/office/powerpoint/2010/main" val="19686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5B15-B285-414A-A6F4-C12B551D9C85}"/>
              </a:ext>
            </a:extLst>
          </p:cNvPr>
          <p:cNvSpPr>
            <a:spLocks noGrp="1"/>
          </p:cNvSpPr>
          <p:nvPr>
            <p:ph type="title"/>
          </p:nvPr>
        </p:nvSpPr>
        <p:spPr>
          <a:xfrm>
            <a:off x="581192" y="702156"/>
            <a:ext cx="11029616" cy="1013800"/>
          </a:xfrm>
        </p:spPr>
        <p:txBody>
          <a:bodyPr>
            <a:normAutofit/>
          </a:bodyPr>
          <a:lstStyle/>
          <a:p>
            <a:r>
              <a:rPr lang="en-US" dirty="0"/>
              <a:t>3. Noah reminds us of the importance of faith</a:t>
            </a:r>
          </a:p>
        </p:txBody>
      </p:sp>
      <p:sp>
        <p:nvSpPr>
          <p:cNvPr id="71"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Image result for noah's faith">
            <a:extLst>
              <a:ext uri="{FF2B5EF4-FFF2-40B4-BE49-F238E27FC236}">
                <a16:creationId xmlns:a16="http://schemas.microsoft.com/office/drawing/2014/main" id="{84F9DE67-72DE-4FD6-B640-C3D877985E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585" b="-3"/>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D9E34D-6E9B-4797-97F1-9DD1AC574D3D}"/>
              </a:ext>
            </a:extLst>
          </p:cNvPr>
          <p:cNvSpPr>
            <a:spLocks noGrp="1"/>
          </p:cNvSpPr>
          <p:nvPr>
            <p:ph idx="1"/>
          </p:nvPr>
        </p:nvSpPr>
        <p:spPr>
          <a:xfrm>
            <a:off x="6335807" y="1800577"/>
            <a:ext cx="5275001" cy="5057423"/>
          </a:xfrm>
        </p:spPr>
        <p:txBody>
          <a:bodyPr>
            <a:noAutofit/>
          </a:bodyPr>
          <a:lstStyle/>
          <a:p>
            <a:pPr>
              <a:lnSpc>
                <a:spcPct val="90000"/>
              </a:lnSpc>
            </a:pPr>
            <a:r>
              <a:rPr lang="en-US" sz="2800" dirty="0"/>
              <a:t>It is by faith that we are saved</a:t>
            </a:r>
          </a:p>
          <a:p>
            <a:pPr>
              <a:lnSpc>
                <a:spcPct val="90000"/>
              </a:lnSpc>
            </a:pPr>
            <a:r>
              <a:rPr lang="en-US" sz="2800" dirty="0"/>
              <a:t>Noah was willing to stand apart from the rest of the world by living out his faith and doing what God had asked of him</a:t>
            </a:r>
          </a:p>
          <a:p>
            <a:pPr>
              <a:lnSpc>
                <a:spcPct val="90000"/>
              </a:lnSpc>
            </a:pPr>
            <a:r>
              <a:rPr lang="en-US" sz="2800" dirty="0"/>
              <a:t>If he didn’t have faith in God, he wouldn’t have built the ark and been saved</a:t>
            </a:r>
          </a:p>
          <a:p>
            <a:pPr>
              <a:lnSpc>
                <a:spcPct val="90000"/>
              </a:lnSpc>
            </a:pPr>
            <a:r>
              <a:rPr lang="en-US" sz="2800" dirty="0"/>
              <a:t>Noah’s life of faith in God shows us the necessity of placing our faith, not in our own selves or in this world </a:t>
            </a:r>
          </a:p>
        </p:txBody>
      </p:sp>
    </p:spTree>
    <p:extLst>
      <p:ext uri="{BB962C8B-B14F-4D97-AF65-F5344CB8AC3E}">
        <p14:creationId xmlns:p14="http://schemas.microsoft.com/office/powerpoint/2010/main" val="226121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4BE6-2F18-401D-AE9D-AEDB477E5383}"/>
              </a:ext>
            </a:extLst>
          </p:cNvPr>
          <p:cNvSpPr>
            <a:spLocks noGrp="1"/>
          </p:cNvSpPr>
          <p:nvPr>
            <p:ph type="title"/>
          </p:nvPr>
        </p:nvSpPr>
        <p:spPr>
          <a:xfrm>
            <a:off x="581192" y="702156"/>
            <a:ext cx="11029616" cy="1013800"/>
          </a:xfrm>
        </p:spPr>
        <p:txBody>
          <a:bodyPr>
            <a:normAutofit/>
          </a:bodyPr>
          <a:lstStyle/>
          <a:p>
            <a:r>
              <a:rPr lang="en-US" dirty="0"/>
              <a:t>4. God desires for no one to perish </a:t>
            </a:r>
          </a:p>
        </p:txBody>
      </p:sp>
      <p:sp>
        <p:nvSpPr>
          <p:cNvPr id="71" name="Rectangle 70">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jesus weeps">
            <a:extLst>
              <a:ext uri="{FF2B5EF4-FFF2-40B4-BE49-F238E27FC236}">
                <a16:creationId xmlns:a16="http://schemas.microsoft.com/office/drawing/2014/main" id="{CA1BA541-5E24-482F-BE95-500B47E91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65" y="2361056"/>
            <a:ext cx="473924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7D3716-AAE6-426F-968D-996745C01A00}"/>
              </a:ext>
            </a:extLst>
          </p:cNvPr>
          <p:cNvSpPr>
            <a:spLocks noGrp="1"/>
          </p:cNvSpPr>
          <p:nvPr>
            <p:ph idx="1"/>
          </p:nvPr>
        </p:nvSpPr>
        <p:spPr>
          <a:xfrm>
            <a:off x="6335805" y="2180496"/>
            <a:ext cx="5275001" cy="4045683"/>
          </a:xfrm>
        </p:spPr>
        <p:txBody>
          <a:bodyPr>
            <a:normAutofit/>
          </a:bodyPr>
          <a:lstStyle/>
          <a:p>
            <a:pPr>
              <a:lnSpc>
                <a:spcPct val="90000"/>
              </a:lnSpc>
            </a:pPr>
            <a:r>
              <a:rPr lang="en-US" sz="2800" dirty="0"/>
              <a:t>God didn’t just destroy the earth with a flood in a moment of anger and judgment over wickedness.</a:t>
            </a:r>
          </a:p>
          <a:p>
            <a:pPr>
              <a:lnSpc>
                <a:spcPct val="90000"/>
              </a:lnSpc>
            </a:pPr>
            <a:r>
              <a:rPr lang="en-US" sz="2800" dirty="0"/>
              <a:t>The Bible 120 years between the warning of the flood and the flood actually coming down</a:t>
            </a:r>
          </a:p>
          <a:p>
            <a:pPr>
              <a:lnSpc>
                <a:spcPct val="90000"/>
              </a:lnSpc>
            </a:pPr>
            <a:r>
              <a:rPr lang="en-US" sz="2800" dirty="0"/>
              <a:t>the ark took him many years to build as well.</a:t>
            </a:r>
          </a:p>
        </p:txBody>
      </p:sp>
    </p:spTree>
    <p:extLst>
      <p:ext uri="{BB962C8B-B14F-4D97-AF65-F5344CB8AC3E}">
        <p14:creationId xmlns:p14="http://schemas.microsoft.com/office/powerpoint/2010/main" val="40843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899C-B8CD-46C5-862B-12EB23521563}"/>
              </a:ext>
            </a:extLst>
          </p:cNvPr>
          <p:cNvSpPr>
            <a:spLocks noGrp="1"/>
          </p:cNvSpPr>
          <p:nvPr>
            <p:ph type="title"/>
          </p:nvPr>
        </p:nvSpPr>
        <p:spPr/>
        <p:txBody>
          <a:bodyPr/>
          <a:lstStyle/>
          <a:p>
            <a:r>
              <a:rPr lang="en-US" dirty="0"/>
              <a:t>4. God desires for no one to perish </a:t>
            </a:r>
          </a:p>
        </p:txBody>
      </p:sp>
      <p:sp>
        <p:nvSpPr>
          <p:cNvPr id="3" name="Content Placeholder 2">
            <a:extLst>
              <a:ext uri="{FF2B5EF4-FFF2-40B4-BE49-F238E27FC236}">
                <a16:creationId xmlns:a16="http://schemas.microsoft.com/office/drawing/2014/main" id="{BA67A64E-B0D7-4A7F-AC59-9A6AD9A3CA57}"/>
              </a:ext>
            </a:extLst>
          </p:cNvPr>
          <p:cNvSpPr>
            <a:spLocks noGrp="1"/>
          </p:cNvSpPr>
          <p:nvPr>
            <p:ph idx="1"/>
          </p:nvPr>
        </p:nvSpPr>
        <p:spPr>
          <a:xfrm>
            <a:off x="581192" y="2180496"/>
            <a:ext cx="11029615" cy="4558971"/>
          </a:xfrm>
        </p:spPr>
        <p:txBody>
          <a:bodyPr>
            <a:normAutofit/>
          </a:bodyPr>
          <a:lstStyle/>
          <a:p>
            <a:pPr>
              <a:lnSpc>
                <a:spcPct val="90000"/>
              </a:lnSpc>
            </a:pPr>
            <a:r>
              <a:rPr lang="en-US" sz="2800" dirty="0"/>
              <a:t>The point is that God gave time for people to repent and return to Him.</a:t>
            </a:r>
          </a:p>
          <a:p>
            <a:pPr>
              <a:lnSpc>
                <a:spcPct val="90000"/>
              </a:lnSpc>
            </a:pPr>
            <a:r>
              <a:rPr lang="en-US" sz="2800" dirty="0"/>
              <a:t> He even gave the visible reminder through Noah’s work on the ark</a:t>
            </a:r>
          </a:p>
          <a:p>
            <a:pPr>
              <a:lnSpc>
                <a:spcPct val="90000"/>
              </a:lnSpc>
            </a:pPr>
            <a:r>
              <a:rPr lang="en-US" sz="2800" dirty="0"/>
              <a:t>Noah must have been ridiculed through those years. The ark was not even built near water or an ocean, which must have seemed even more ridiculous to those watching. </a:t>
            </a:r>
          </a:p>
          <a:p>
            <a:pPr>
              <a:lnSpc>
                <a:spcPct val="90000"/>
              </a:lnSpc>
            </a:pPr>
            <a:r>
              <a:rPr lang="en-US" sz="2800" dirty="0"/>
              <a:t>Even so, Noah stayed strong and was obedient to completing the task.</a:t>
            </a:r>
          </a:p>
          <a:p>
            <a:pPr>
              <a:lnSpc>
                <a:spcPct val="90000"/>
              </a:lnSpc>
            </a:pPr>
            <a:r>
              <a:rPr lang="en-US" sz="2800" dirty="0"/>
              <a:t>Standing alone on the promises of God was not, and is still not, an easy thing to do. Yet it reaped great reward and blessing, not just for him, but for his entire family.</a:t>
            </a:r>
          </a:p>
          <a:p>
            <a:pPr marL="0" indent="0">
              <a:buNone/>
            </a:pPr>
            <a:endParaRPr lang="en-US" dirty="0"/>
          </a:p>
        </p:txBody>
      </p:sp>
    </p:spTree>
    <p:extLst>
      <p:ext uri="{BB962C8B-B14F-4D97-AF65-F5344CB8AC3E}">
        <p14:creationId xmlns:p14="http://schemas.microsoft.com/office/powerpoint/2010/main" val="179257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5358-89F2-410C-B9CE-6518104AFB2E}"/>
              </a:ext>
            </a:extLst>
          </p:cNvPr>
          <p:cNvSpPr>
            <a:spLocks noGrp="1"/>
          </p:cNvSpPr>
          <p:nvPr>
            <p:ph type="title"/>
          </p:nvPr>
        </p:nvSpPr>
        <p:spPr/>
        <p:txBody>
          <a:bodyPr/>
          <a:lstStyle/>
          <a:p>
            <a:r>
              <a:rPr lang="en-US" dirty="0"/>
              <a:t>5. God made a covenant &amp; he is forever faithful to his promises</a:t>
            </a:r>
          </a:p>
        </p:txBody>
      </p:sp>
      <p:sp>
        <p:nvSpPr>
          <p:cNvPr id="3" name="Content Placeholder 2">
            <a:extLst>
              <a:ext uri="{FF2B5EF4-FFF2-40B4-BE49-F238E27FC236}">
                <a16:creationId xmlns:a16="http://schemas.microsoft.com/office/drawing/2014/main" id="{DF4518E3-E64B-4283-9E91-F7D7AEF669A4}"/>
              </a:ext>
            </a:extLst>
          </p:cNvPr>
          <p:cNvSpPr>
            <a:spLocks noGrp="1"/>
          </p:cNvSpPr>
          <p:nvPr>
            <p:ph idx="1"/>
          </p:nvPr>
        </p:nvSpPr>
        <p:spPr>
          <a:xfrm>
            <a:off x="581192" y="1828800"/>
            <a:ext cx="7738719" cy="5029200"/>
          </a:xfrm>
        </p:spPr>
        <p:txBody>
          <a:bodyPr>
            <a:normAutofit/>
          </a:bodyPr>
          <a:lstStyle/>
          <a:p>
            <a:r>
              <a:rPr lang="en-US" sz="2800" dirty="0"/>
              <a:t>After the storm, there was hope and promises for blessings. That's still true today.</a:t>
            </a:r>
          </a:p>
          <a:p>
            <a:r>
              <a:rPr lang="en-US" sz="2800" dirty="0"/>
              <a:t>Every time we see a rainbow after a huge storm, we can be reminded of God’s promise to bring good out of what seems hard</a:t>
            </a:r>
          </a:p>
          <a:p>
            <a:r>
              <a:rPr lang="en-US" sz="2800" dirty="0"/>
              <a:t>“</a:t>
            </a:r>
            <a:r>
              <a:rPr lang="en-US" sz="2800" i="1" dirty="0"/>
              <a:t>Whenever the rainbow appears in the clouds, I will see it and remember the everlasting covenant between God and all living creatures of every kind on the earth,</a:t>
            </a:r>
            <a:r>
              <a:rPr lang="en-US" sz="2800" dirty="0"/>
              <a:t>” </a:t>
            </a:r>
            <a:r>
              <a:rPr lang="en-US" sz="2800" b="1" dirty="0"/>
              <a:t>Genesis 9:13,16</a:t>
            </a:r>
            <a:r>
              <a:rPr lang="en-US" sz="2800" dirty="0"/>
              <a:t>.</a:t>
            </a:r>
          </a:p>
          <a:p>
            <a:endParaRPr lang="en-US" dirty="0"/>
          </a:p>
        </p:txBody>
      </p:sp>
      <p:pic>
        <p:nvPicPr>
          <p:cNvPr id="9" name="Picture 8">
            <a:extLst>
              <a:ext uri="{FF2B5EF4-FFF2-40B4-BE49-F238E27FC236}">
                <a16:creationId xmlns:a16="http://schemas.microsoft.com/office/drawing/2014/main" id="{DED83833-A464-4296-92B0-8D7A697D394F}"/>
              </a:ext>
            </a:extLst>
          </p:cNvPr>
          <p:cNvPicPr>
            <a:picLocks noChangeAspect="1"/>
          </p:cNvPicPr>
          <p:nvPr/>
        </p:nvPicPr>
        <p:blipFill>
          <a:blip r:embed="rId2"/>
          <a:stretch>
            <a:fillRect/>
          </a:stretch>
        </p:blipFill>
        <p:spPr>
          <a:xfrm>
            <a:off x="8319911" y="2506936"/>
            <a:ext cx="3519497" cy="3025422"/>
          </a:xfrm>
          <a:prstGeom prst="rect">
            <a:avLst/>
          </a:prstGeom>
        </p:spPr>
      </p:pic>
    </p:spTree>
    <p:extLst>
      <p:ext uri="{BB962C8B-B14F-4D97-AF65-F5344CB8AC3E}">
        <p14:creationId xmlns:p14="http://schemas.microsoft.com/office/powerpoint/2010/main" val="35495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2E38-BD9C-424F-8252-585CE2A783FF}"/>
              </a:ext>
            </a:extLst>
          </p:cNvPr>
          <p:cNvSpPr>
            <a:spLocks noGrp="1"/>
          </p:cNvSpPr>
          <p:nvPr>
            <p:ph type="title"/>
          </p:nvPr>
        </p:nvSpPr>
        <p:spPr/>
        <p:txBody>
          <a:bodyPr/>
          <a:lstStyle/>
          <a:p>
            <a:r>
              <a:rPr lang="en-US" dirty="0"/>
              <a:t>God is faithful to his promises</a:t>
            </a:r>
          </a:p>
        </p:txBody>
      </p:sp>
      <p:sp>
        <p:nvSpPr>
          <p:cNvPr id="3" name="Content Placeholder 2">
            <a:extLst>
              <a:ext uri="{FF2B5EF4-FFF2-40B4-BE49-F238E27FC236}">
                <a16:creationId xmlns:a16="http://schemas.microsoft.com/office/drawing/2014/main" id="{0BB4275F-BCE5-4FC1-ACF7-77F6918F99C5}"/>
              </a:ext>
            </a:extLst>
          </p:cNvPr>
          <p:cNvSpPr>
            <a:spLocks noGrp="1"/>
          </p:cNvSpPr>
          <p:nvPr>
            <p:ph idx="1"/>
          </p:nvPr>
        </p:nvSpPr>
        <p:spPr/>
        <p:txBody>
          <a:bodyPr/>
          <a:lstStyle/>
          <a:p>
            <a:r>
              <a:rPr lang="en-US" sz="2800" dirty="0"/>
              <a:t>The olive tree branch brought back by a dove signifies the Holy Spirit, which descended on Jesus at the time of His baptism by John the Baptist. </a:t>
            </a:r>
          </a:p>
          <a:p>
            <a:r>
              <a:rPr lang="en-US" sz="2800" dirty="0"/>
              <a:t>The olive branch is a symbol for peace. Jesus is our peace, and through Him, we have the peace that passes all of our own understanding because of the grace of Christ over our lives.</a:t>
            </a:r>
          </a:p>
          <a:p>
            <a:r>
              <a:rPr lang="en-US" sz="2800" dirty="0"/>
              <a:t> Interestingly, the sign hung on the cross of our Savior is believed to have been made of olive wood.</a:t>
            </a:r>
          </a:p>
          <a:p>
            <a:endParaRPr lang="en-US" dirty="0"/>
          </a:p>
        </p:txBody>
      </p:sp>
    </p:spTree>
    <p:extLst>
      <p:ext uri="{BB962C8B-B14F-4D97-AF65-F5344CB8AC3E}">
        <p14:creationId xmlns:p14="http://schemas.microsoft.com/office/powerpoint/2010/main" val="128528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C8A7-009A-4FD6-9A20-F33E882F8906}"/>
              </a:ext>
            </a:extLst>
          </p:cNvPr>
          <p:cNvSpPr>
            <a:spLocks noGrp="1"/>
          </p:cNvSpPr>
          <p:nvPr>
            <p:ph type="title"/>
          </p:nvPr>
        </p:nvSpPr>
        <p:spPr/>
        <p:txBody>
          <a:bodyPr/>
          <a:lstStyle/>
          <a:p>
            <a:r>
              <a:rPr lang="en-US" dirty="0"/>
              <a:t>Polygamy begins </a:t>
            </a:r>
          </a:p>
        </p:txBody>
      </p:sp>
      <p:sp>
        <p:nvSpPr>
          <p:cNvPr id="3" name="Content Placeholder 2">
            <a:extLst>
              <a:ext uri="{FF2B5EF4-FFF2-40B4-BE49-F238E27FC236}">
                <a16:creationId xmlns:a16="http://schemas.microsoft.com/office/drawing/2014/main" id="{A620D509-0C2E-448D-ABF5-716164B45EEE}"/>
              </a:ext>
            </a:extLst>
          </p:cNvPr>
          <p:cNvSpPr>
            <a:spLocks noGrp="1"/>
          </p:cNvSpPr>
          <p:nvPr>
            <p:ph idx="1"/>
          </p:nvPr>
        </p:nvSpPr>
        <p:spPr>
          <a:xfrm>
            <a:off x="581192" y="2180496"/>
            <a:ext cx="11029615" cy="4570260"/>
          </a:xfrm>
        </p:spPr>
        <p:txBody>
          <a:bodyPr>
            <a:normAutofit/>
          </a:bodyPr>
          <a:lstStyle/>
          <a:p>
            <a:r>
              <a:rPr lang="en-US" sz="3600" dirty="0"/>
              <a:t>Many start marrying multiple wives at a time</a:t>
            </a:r>
          </a:p>
          <a:p>
            <a:r>
              <a:rPr lang="en-US" sz="3600" dirty="0"/>
              <a:t>God does not approve of polygamy </a:t>
            </a:r>
          </a:p>
          <a:p>
            <a:r>
              <a:rPr lang="en-US" sz="3600" dirty="0"/>
              <a:t>it’s difficult to properly parent all of the sons they were having </a:t>
            </a:r>
          </a:p>
          <a:p>
            <a:r>
              <a:rPr lang="en-US" sz="3600" dirty="0"/>
              <a:t>These wild children end up growing up and becoming a danger to other people and society </a:t>
            </a:r>
          </a:p>
          <a:p>
            <a:endParaRPr lang="en-US" dirty="0"/>
          </a:p>
        </p:txBody>
      </p:sp>
    </p:spTree>
    <p:extLst>
      <p:ext uri="{BB962C8B-B14F-4D97-AF65-F5344CB8AC3E}">
        <p14:creationId xmlns:p14="http://schemas.microsoft.com/office/powerpoint/2010/main" val="298551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21F6-01E4-48F2-BC1D-65657521FA53}"/>
              </a:ext>
            </a:extLst>
          </p:cNvPr>
          <p:cNvSpPr>
            <a:spLocks noGrp="1"/>
          </p:cNvSpPr>
          <p:nvPr>
            <p:ph type="title"/>
          </p:nvPr>
        </p:nvSpPr>
        <p:spPr>
          <a:xfrm>
            <a:off x="581192" y="702156"/>
            <a:ext cx="11029616" cy="1013800"/>
          </a:xfrm>
        </p:spPr>
        <p:txBody>
          <a:bodyPr>
            <a:normAutofit/>
          </a:bodyPr>
          <a:lstStyle/>
          <a:p>
            <a:r>
              <a:rPr lang="en-US" dirty="0"/>
              <a:t>6. Jesus will come again, but we do not know the day or the hour</a:t>
            </a:r>
          </a:p>
        </p:txBody>
      </p:sp>
      <p:sp>
        <p:nvSpPr>
          <p:cNvPr id="19464" name="Rectangle 70">
            <a:extLst>
              <a:ext uri="{FF2B5EF4-FFF2-40B4-BE49-F238E27FC236}">
                <a16:creationId xmlns:a16="http://schemas.microsoft.com/office/drawing/2014/main" id="{ECE8BD3D-B26C-484F-8B54-B2CFC6349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Image result for christ's second coming">
            <a:extLst>
              <a:ext uri="{FF2B5EF4-FFF2-40B4-BE49-F238E27FC236}">
                <a16:creationId xmlns:a16="http://schemas.microsoft.com/office/drawing/2014/main" id="{424CE870-1107-4F1D-A7F6-DA53417253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05" t="-486" r="18841" b="483"/>
          <a:stretch/>
        </p:blipFill>
        <p:spPr bwMode="auto">
          <a:xfrm>
            <a:off x="657225" y="2361056"/>
            <a:ext cx="330517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0DF5DC-591A-4A28-A171-97B2BC2046C6}"/>
              </a:ext>
            </a:extLst>
          </p:cNvPr>
          <p:cNvSpPr>
            <a:spLocks noGrp="1"/>
          </p:cNvSpPr>
          <p:nvPr>
            <p:ph idx="1"/>
          </p:nvPr>
        </p:nvSpPr>
        <p:spPr>
          <a:xfrm>
            <a:off x="4489407" y="1603067"/>
            <a:ext cx="7105481" cy="5458178"/>
          </a:xfrm>
        </p:spPr>
        <p:txBody>
          <a:bodyPr>
            <a:normAutofit/>
          </a:bodyPr>
          <a:lstStyle/>
          <a:p>
            <a:pPr>
              <a:lnSpc>
                <a:spcPct val="90000"/>
              </a:lnSpc>
            </a:pPr>
            <a:r>
              <a:rPr lang="en-US" sz="3200" dirty="0"/>
              <a:t>The Bible is very clear in relating the events of Noah’s day with the days before Christ comes again. </a:t>
            </a:r>
          </a:p>
          <a:p>
            <a:pPr>
              <a:lnSpc>
                <a:spcPct val="90000"/>
              </a:lnSpc>
            </a:pPr>
            <a:r>
              <a:rPr lang="en-US" sz="3200" dirty="0"/>
              <a:t>People were busy doing their thing and were totally unaware of their need for God and eternal destiny. </a:t>
            </a:r>
          </a:p>
          <a:p>
            <a:pPr>
              <a:lnSpc>
                <a:spcPct val="90000"/>
              </a:lnSpc>
            </a:pPr>
            <a:r>
              <a:rPr lang="en-US" sz="3200" dirty="0"/>
              <a:t>They were not ready. They were surprised even though the warnings had been given.</a:t>
            </a:r>
          </a:p>
        </p:txBody>
      </p:sp>
    </p:spTree>
    <p:extLst>
      <p:ext uri="{BB962C8B-B14F-4D97-AF65-F5344CB8AC3E}">
        <p14:creationId xmlns:p14="http://schemas.microsoft.com/office/powerpoint/2010/main" val="363601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3B97-D1D2-42F5-85E6-1CF3C9E4D662}"/>
              </a:ext>
            </a:extLst>
          </p:cNvPr>
          <p:cNvSpPr>
            <a:spLocks noGrp="1"/>
          </p:cNvSpPr>
          <p:nvPr>
            <p:ph type="title"/>
          </p:nvPr>
        </p:nvSpPr>
        <p:spPr/>
        <p:txBody>
          <a:bodyPr/>
          <a:lstStyle/>
          <a:p>
            <a:r>
              <a:rPr lang="en-US" dirty="0"/>
              <a:t>Jesus will come again</a:t>
            </a:r>
          </a:p>
        </p:txBody>
      </p:sp>
      <p:sp>
        <p:nvSpPr>
          <p:cNvPr id="3" name="Content Placeholder 2">
            <a:extLst>
              <a:ext uri="{FF2B5EF4-FFF2-40B4-BE49-F238E27FC236}">
                <a16:creationId xmlns:a16="http://schemas.microsoft.com/office/drawing/2014/main" id="{F5DEB603-259C-4523-9EE1-85E7C7A6EF30}"/>
              </a:ext>
            </a:extLst>
          </p:cNvPr>
          <p:cNvSpPr>
            <a:spLocks noGrp="1"/>
          </p:cNvSpPr>
          <p:nvPr>
            <p:ph idx="1"/>
          </p:nvPr>
        </p:nvSpPr>
        <p:spPr>
          <a:xfrm>
            <a:off x="581192" y="2180496"/>
            <a:ext cx="11029615" cy="4502526"/>
          </a:xfrm>
        </p:spPr>
        <p:txBody>
          <a:bodyPr/>
          <a:lstStyle/>
          <a:p>
            <a:pPr>
              <a:lnSpc>
                <a:spcPct val="90000"/>
              </a:lnSpc>
            </a:pPr>
            <a:r>
              <a:rPr lang="en-US" sz="2800" dirty="0"/>
              <a:t>“</a:t>
            </a:r>
            <a:r>
              <a:rPr lang="en-US" sz="2800" i="1" dirty="0"/>
              <a:t>But as the days of Noah were, so also will the coming of the Son of Man be. For as in the days before the flood, they were eating and drinking, marrying and giving in marriage, until the day that Noah entered the ark, and did not know until the flood came and took them all away, so also will the coming of the Son of Man be</a:t>
            </a:r>
            <a:r>
              <a:rPr lang="en-US" sz="2800" dirty="0"/>
              <a:t>,” </a:t>
            </a:r>
            <a:r>
              <a:rPr lang="en-US" sz="2800" b="1" dirty="0"/>
              <a:t>Matthew 24:37</a:t>
            </a:r>
            <a:r>
              <a:rPr lang="en-US" sz="2800" dirty="0"/>
              <a:t>–39</a:t>
            </a:r>
          </a:p>
          <a:p>
            <a:pPr>
              <a:lnSpc>
                <a:spcPct val="90000"/>
              </a:lnSpc>
            </a:pPr>
            <a:r>
              <a:rPr lang="en-US" sz="2800" dirty="0"/>
              <a:t>Though we can never know the day or hour of Christ’s return, we can choose to make every day count. We can live with an eternal perspective and always live ready, always be aware.</a:t>
            </a:r>
          </a:p>
          <a:p>
            <a:pPr>
              <a:lnSpc>
                <a:spcPct val="90000"/>
              </a:lnSpc>
            </a:pPr>
            <a:r>
              <a:rPr lang="en-US" sz="2800" dirty="0"/>
              <a:t>“</a:t>
            </a:r>
            <a:r>
              <a:rPr lang="en-US" sz="2800" i="1" dirty="0"/>
              <a:t>So you also must be ready, because the Son of Man will come at an hour when you do not expect him,</a:t>
            </a:r>
            <a:r>
              <a:rPr lang="en-US" sz="2800" dirty="0"/>
              <a:t>” </a:t>
            </a:r>
            <a:r>
              <a:rPr lang="en-US" sz="2800" b="1" dirty="0"/>
              <a:t>Matthew 24:44</a:t>
            </a:r>
            <a:r>
              <a:rPr lang="en-US" sz="2800" dirty="0"/>
              <a:t>.</a:t>
            </a:r>
          </a:p>
          <a:p>
            <a:endParaRPr lang="en-US" dirty="0"/>
          </a:p>
        </p:txBody>
      </p:sp>
    </p:spTree>
    <p:extLst>
      <p:ext uri="{BB962C8B-B14F-4D97-AF65-F5344CB8AC3E}">
        <p14:creationId xmlns:p14="http://schemas.microsoft.com/office/powerpoint/2010/main" val="328530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6D30-CB33-47F8-9D59-9483D5DF664C}"/>
              </a:ext>
            </a:extLst>
          </p:cNvPr>
          <p:cNvSpPr>
            <a:spLocks noGrp="1"/>
          </p:cNvSpPr>
          <p:nvPr>
            <p:ph type="title"/>
          </p:nvPr>
        </p:nvSpPr>
        <p:spPr>
          <a:xfrm>
            <a:off x="581192" y="702156"/>
            <a:ext cx="11029616" cy="1013800"/>
          </a:xfrm>
        </p:spPr>
        <p:txBody>
          <a:bodyPr>
            <a:normAutofit/>
          </a:bodyPr>
          <a:lstStyle/>
          <a:p>
            <a:r>
              <a:rPr lang="en-US" dirty="0"/>
              <a:t>The fall of Noah 	</a:t>
            </a:r>
          </a:p>
        </p:txBody>
      </p:sp>
      <p:sp>
        <p:nvSpPr>
          <p:cNvPr id="71" name="Rectangle 70">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noah's sin images">
            <a:extLst>
              <a:ext uri="{FF2B5EF4-FFF2-40B4-BE49-F238E27FC236}">
                <a16:creationId xmlns:a16="http://schemas.microsoft.com/office/drawing/2014/main" id="{659EC38D-5253-4DA2-B81B-57D2760D3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33" y="2361056"/>
            <a:ext cx="4344308"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0B140F4-8B75-446E-A2E4-0E1028FB74E9}"/>
              </a:ext>
            </a:extLst>
          </p:cNvPr>
          <p:cNvSpPr>
            <a:spLocks noGrp="1"/>
          </p:cNvSpPr>
          <p:nvPr>
            <p:ph idx="1"/>
          </p:nvPr>
        </p:nvSpPr>
        <p:spPr>
          <a:xfrm>
            <a:off x="6335805" y="1715956"/>
            <a:ext cx="5275001" cy="5238000"/>
          </a:xfrm>
        </p:spPr>
        <p:txBody>
          <a:bodyPr>
            <a:normAutofit fontScale="92500"/>
          </a:bodyPr>
          <a:lstStyle/>
          <a:p>
            <a:r>
              <a:rPr lang="en-US" sz="2400" dirty="0"/>
              <a:t>In Genesis 9, we read about a fall of Noah that closely resembles that of Adam</a:t>
            </a:r>
          </a:p>
          <a:p>
            <a:r>
              <a:rPr lang="en-US" sz="2400" dirty="0"/>
              <a:t>Noah drinks wine and gets drunk and naked in his tent</a:t>
            </a:r>
          </a:p>
          <a:p>
            <a:r>
              <a:rPr lang="en-US" sz="2400" dirty="0"/>
              <a:t>His son Ham goes into the tent, sees Noah, and makes fun of him to his brothers</a:t>
            </a:r>
          </a:p>
          <a:p>
            <a:r>
              <a:rPr lang="en-US" sz="2400" dirty="0"/>
              <a:t>Noah’s other two sons go in backwards and cover their father’s nakedness</a:t>
            </a:r>
          </a:p>
          <a:p>
            <a:r>
              <a:rPr lang="en-US" sz="2400" dirty="0"/>
              <a:t>When Noah wakes up, he realizes he has been violated and curses Ham’s son, Canaan</a:t>
            </a:r>
          </a:p>
        </p:txBody>
      </p:sp>
    </p:spTree>
    <p:extLst>
      <p:ext uri="{BB962C8B-B14F-4D97-AF65-F5344CB8AC3E}">
        <p14:creationId xmlns:p14="http://schemas.microsoft.com/office/powerpoint/2010/main" val="37805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2073-D8D9-47CE-BE7F-7F1E9A600D12}"/>
              </a:ext>
            </a:extLst>
          </p:cNvPr>
          <p:cNvSpPr>
            <a:spLocks noGrp="1"/>
          </p:cNvSpPr>
          <p:nvPr>
            <p:ph type="title"/>
          </p:nvPr>
        </p:nvSpPr>
        <p:spPr>
          <a:xfrm>
            <a:off x="581192" y="702156"/>
            <a:ext cx="11029616" cy="1013800"/>
          </a:xfrm>
        </p:spPr>
        <p:txBody>
          <a:bodyPr>
            <a:normAutofit/>
          </a:bodyPr>
          <a:lstStyle/>
          <a:p>
            <a:r>
              <a:rPr lang="en-US" dirty="0"/>
              <a:t>What’s going on?		</a:t>
            </a:r>
          </a:p>
        </p:txBody>
      </p:sp>
      <p:sp>
        <p:nvSpPr>
          <p:cNvPr id="2052" name="Rectangle 70">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noah's sin images">
            <a:extLst>
              <a:ext uri="{FF2B5EF4-FFF2-40B4-BE49-F238E27FC236}">
                <a16:creationId xmlns:a16="http://schemas.microsoft.com/office/drawing/2014/main" id="{D0CBC478-AFF9-475F-BBF7-EF1C7359C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86" y="2361056"/>
            <a:ext cx="2910252"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B9324B-2853-44F0-9DC9-A18FD4B3A8F8}"/>
              </a:ext>
            </a:extLst>
          </p:cNvPr>
          <p:cNvSpPr>
            <a:spLocks noGrp="1"/>
          </p:cNvSpPr>
          <p:nvPr>
            <p:ph idx="1"/>
          </p:nvPr>
        </p:nvSpPr>
        <p:spPr>
          <a:xfrm>
            <a:off x="4505325" y="2180496"/>
            <a:ext cx="7105481" cy="4045683"/>
          </a:xfrm>
        </p:spPr>
        <p:txBody>
          <a:bodyPr>
            <a:noAutofit/>
          </a:bodyPr>
          <a:lstStyle/>
          <a:p>
            <a:r>
              <a:rPr lang="en-US" sz="2400" dirty="0"/>
              <a:t>Second, the themes of this story are ones we have seen before:</a:t>
            </a:r>
          </a:p>
          <a:p>
            <a:pPr marL="666900" lvl="1" indent="-342900">
              <a:buFont typeface="+mj-lt"/>
              <a:buAutoNum type="arabicPeriod"/>
            </a:pPr>
            <a:r>
              <a:rPr lang="en-US" sz="2000" dirty="0"/>
              <a:t>The consumption of fruit </a:t>
            </a:r>
          </a:p>
          <a:p>
            <a:pPr marL="666900" lvl="1" indent="-342900">
              <a:buFont typeface="+mj-lt"/>
              <a:buAutoNum type="arabicPeriod"/>
            </a:pPr>
            <a:r>
              <a:rPr lang="en-US" sz="2000" dirty="0"/>
              <a:t>Nakedness</a:t>
            </a:r>
          </a:p>
          <a:p>
            <a:pPr marL="666900" lvl="1" indent="-342900">
              <a:buFont typeface="+mj-lt"/>
              <a:buAutoNum type="arabicPeriod"/>
            </a:pPr>
            <a:r>
              <a:rPr lang="en-US" sz="2000" dirty="0"/>
              <a:t>Shame</a:t>
            </a:r>
          </a:p>
          <a:p>
            <a:pPr marL="666900" lvl="1" indent="-342900">
              <a:buFont typeface="+mj-lt"/>
              <a:buAutoNum type="arabicPeriod"/>
            </a:pPr>
            <a:r>
              <a:rPr lang="en-US" sz="2000" dirty="0"/>
              <a:t>Curse </a:t>
            </a:r>
          </a:p>
          <a:p>
            <a:r>
              <a:rPr lang="en-US" sz="2400" dirty="0"/>
              <a:t>Noah’s story is the fall of the New Adam</a:t>
            </a:r>
          </a:p>
        </p:txBody>
      </p:sp>
    </p:spTree>
    <p:extLst>
      <p:ext uri="{BB962C8B-B14F-4D97-AF65-F5344CB8AC3E}">
        <p14:creationId xmlns:p14="http://schemas.microsoft.com/office/powerpoint/2010/main" val="67544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5D0E-B5B0-4C67-A6F3-DD0C3373EB4D}"/>
              </a:ext>
            </a:extLst>
          </p:cNvPr>
          <p:cNvSpPr>
            <a:spLocks noGrp="1"/>
          </p:cNvSpPr>
          <p:nvPr>
            <p:ph type="title"/>
          </p:nvPr>
        </p:nvSpPr>
        <p:spPr>
          <a:xfrm>
            <a:off x="581192" y="702156"/>
            <a:ext cx="11029616" cy="1013800"/>
          </a:xfrm>
        </p:spPr>
        <p:txBody>
          <a:bodyPr>
            <a:normAutofit/>
          </a:bodyPr>
          <a:lstStyle/>
          <a:p>
            <a:endParaRPr lang="en-US"/>
          </a:p>
        </p:txBody>
      </p:sp>
      <p:sp>
        <p:nvSpPr>
          <p:cNvPr id="3076"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all have sinned and fallen short of the glory of god">
            <a:extLst>
              <a:ext uri="{FF2B5EF4-FFF2-40B4-BE49-F238E27FC236}">
                <a16:creationId xmlns:a16="http://schemas.microsoft.com/office/drawing/2014/main" id="{074C5016-D378-463D-8DD3-F3F923A9B5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34" r="-3" b="17028"/>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DC6F166-16B3-450C-BC56-7F7ECFC1874D}"/>
              </a:ext>
            </a:extLst>
          </p:cNvPr>
          <p:cNvSpPr>
            <a:spLocks noGrp="1"/>
          </p:cNvSpPr>
          <p:nvPr>
            <p:ph idx="1"/>
          </p:nvPr>
        </p:nvSpPr>
        <p:spPr>
          <a:xfrm>
            <a:off x="5851172" y="2180496"/>
            <a:ext cx="6036027" cy="4045683"/>
          </a:xfrm>
        </p:spPr>
        <p:txBody>
          <a:bodyPr>
            <a:noAutofit/>
          </a:bodyPr>
          <a:lstStyle/>
          <a:p>
            <a:r>
              <a:rPr lang="en-US" sz="2400" dirty="0"/>
              <a:t>Right away we see that the flood did not solve all of the problems of humanity </a:t>
            </a:r>
          </a:p>
          <a:p>
            <a:r>
              <a:rPr lang="en-US" sz="2400" dirty="0"/>
              <a:t>Descendants of Adam still carry original sin</a:t>
            </a:r>
          </a:p>
          <a:p>
            <a:r>
              <a:rPr lang="en-US" sz="2400" dirty="0"/>
              <a:t>All the “bad people” have been washed away</a:t>
            </a:r>
          </a:p>
          <a:p>
            <a:r>
              <a:rPr lang="en-US" sz="2400" dirty="0"/>
              <a:t>But the problem is that the line of good and bad does not run cleanly between groups of people </a:t>
            </a:r>
          </a:p>
          <a:p>
            <a:r>
              <a:rPr lang="en-US" sz="2400" dirty="0"/>
              <a:t>It runs down the center of each person</a:t>
            </a:r>
          </a:p>
        </p:txBody>
      </p:sp>
    </p:spTree>
    <p:extLst>
      <p:ext uri="{BB962C8B-B14F-4D97-AF65-F5344CB8AC3E}">
        <p14:creationId xmlns:p14="http://schemas.microsoft.com/office/powerpoint/2010/main" val="294855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011C-B4E0-4AB0-AEEF-AC2E26007F53}"/>
              </a:ext>
            </a:extLst>
          </p:cNvPr>
          <p:cNvSpPr>
            <a:spLocks noGrp="1"/>
          </p:cNvSpPr>
          <p:nvPr>
            <p:ph type="title"/>
          </p:nvPr>
        </p:nvSpPr>
        <p:spPr>
          <a:xfrm>
            <a:off x="581192" y="702156"/>
            <a:ext cx="11029616" cy="1013800"/>
          </a:xfrm>
        </p:spPr>
        <p:txBody>
          <a:bodyPr>
            <a:normAutofit/>
          </a:bodyPr>
          <a:lstStyle/>
          <a:p>
            <a:r>
              <a:rPr lang="en-US" dirty="0"/>
              <a:t>The tower of babel</a:t>
            </a:r>
          </a:p>
        </p:txBody>
      </p:sp>
      <p:sp>
        <p:nvSpPr>
          <p:cNvPr id="71"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the tower of babel">
            <a:extLst>
              <a:ext uri="{FF2B5EF4-FFF2-40B4-BE49-F238E27FC236}">
                <a16:creationId xmlns:a16="http://schemas.microsoft.com/office/drawing/2014/main" id="{753B4A18-CB3E-4067-9745-9A4FBB7ABC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75" r="4250" b="-4"/>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DE6EFDE-1BD7-4B74-A7CE-935CE9254EAA}"/>
              </a:ext>
            </a:extLst>
          </p:cNvPr>
          <p:cNvSpPr>
            <a:spLocks noGrp="1"/>
          </p:cNvSpPr>
          <p:nvPr>
            <p:ph idx="1"/>
          </p:nvPr>
        </p:nvSpPr>
        <p:spPr>
          <a:xfrm>
            <a:off x="6335805" y="2180496"/>
            <a:ext cx="5275001" cy="4045683"/>
          </a:xfrm>
        </p:spPr>
        <p:txBody>
          <a:bodyPr>
            <a:normAutofit/>
          </a:bodyPr>
          <a:lstStyle/>
          <a:p>
            <a:pPr>
              <a:lnSpc>
                <a:spcPct val="90000"/>
              </a:lnSpc>
            </a:pPr>
            <a:r>
              <a:rPr lang="en-US" sz="2400" dirty="0"/>
              <a:t>The people decided to build a tall, proud symbol of how great they had made their nation. </a:t>
            </a:r>
          </a:p>
          <a:p>
            <a:pPr>
              <a:lnSpc>
                <a:spcPct val="90000"/>
              </a:lnSpc>
            </a:pPr>
            <a:r>
              <a:rPr lang="en-US" sz="2400" dirty="0"/>
              <a:t>The Babylonians wanted a tower or man-made mountain that would "reach to the heavens" so that they could be like God and that they would not need Him. </a:t>
            </a:r>
          </a:p>
          <a:p>
            <a:pPr>
              <a:lnSpc>
                <a:spcPct val="90000"/>
              </a:lnSpc>
            </a:pPr>
            <a:r>
              <a:rPr lang="en-US" sz="2400" dirty="0"/>
              <a:t>God sees the pride and arrogance in the hearts of the people </a:t>
            </a:r>
          </a:p>
          <a:p>
            <a:pPr marL="0" indent="0">
              <a:lnSpc>
                <a:spcPct val="90000"/>
              </a:lnSpc>
              <a:buNone/>
            </a:pPr>
            <a:endParaRPr lang="en-US" sz="1300" dirty="0"/>
          </a:p>
        </p:txBody>
      </p:sp>
    </p:spTree>
    <p:extLst>
      <p:ext uri="{BB962C8B-B14F-4D97-AF65-F5344CB8AC3E}">
        <p14:creationId xmlns:p14="http://schemas.microsoft.com/office/powerpoint/2010/main" val="39306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B25A-BFE0-4184-8447-2F650F703B11}"/>
              </a:ext>
            </a:extLst>
          </p:cNvPr>
          <p:cNvSpPr>
            <a:spLocks noGrp="1"/>
          </p:cNvSpPr>
          <p:nvPr>
            <p:ph type="title"/>
          </p:nvPr>
        </p:nvSpPr>
        <p:spPr>
          <a:xfrm>
            <a:off x="581192" y="702156"/>
            <a:ext cx="11029616" cy="1013800"/>
          </a:xfrm>
        </p:spPr>
        <p:txBody>
          <a:bodyPr>
            <a:normAutofit/>
          </a:bodyPr>
          <a:lstStyle/>
          <a:p>
            <a:r>
              <a:rPr lang="en-US" dirty="0"/>
              <a:t>The tower of babel</a:t>
            </a:r>
          </a:p>
        </p:txBody>
      </p:sp>
      <p:sp>
        <p:nvSpPr>
          <p:cNvPr id="71"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the tower of babel">
            <a:extLst>
              <a:ext uri="{FF2B5EF4-FFF2-40B4-BE49-F238E27FC236}">
                <a16:creationId xmlns:a16="http://schemas.microsoft.com/office/drawing/2014/main" id="{2A53F76F-D867-49A7-8FF1-1A16335A0F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72" r="15595"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6E65AE3-2409-47BE-ABB8-FEA76B09C78E}"/>
              </a:ext>
            </a:extLst>
          </p:cNvPr>
          <p:cNvSpPr>
            <a:spLocks noGrp="1"/>
          </p:cNvSpPr>
          <p:nvPr>
            <p:ph idx="1"/>
          </p:nvPr>
        </p:nvSpPr>
        <p:spPr>
          <a:xfrm>
            <a:off x="5851172" y="1873955"/>
            <a:ext cx="6209158" cy="5068712"/>
          </a:xfrm>
        </p:spPr>
        <p:txBody>
          <a:bodyPr>
            <a:normAutofit/>
          </a:bodyPr>
          <a:lstStyle/>
          <a:p>
            <a:r>
              <a:rPr lang="en-US" sz="2400" dirty="0"/>
              <a:t>So he caused the people to suddenly speak different languages so they could not communicate and work together to build the tower. </a:t>
            </a:r>
          </a:p>
          <a:p>
            <a:r>
              <a:rPr lang="en-US" sz="2400" dirty="0"/>
              <a:t>This caused the people to scatter across the land. </a:t>
            </a:r>
          </a:p>
          <a:p>
            <a:r>
              <a:rPr lang="en-US" sz="2400" dirty="0"/>
              <a:t>Babel = confusion. </a:t>
            </a:r>
          </a:p>
          <a:p>
            <a:r>
              <a:rPr lang="en-US" sz="2400" dirty="0"/>
              <a:t>This story is a powerful reminder of how important it is to obey God's Word and to not think that we can build a successful but godless life on our own</a:t>
            </a:r>
          </a:p>
          <a:p>
            <a:endParaRPr lang="en-US" dirty="0"/>
          </a:p>
        </p:txBody>
      </p:sp>
    </p:spTree>
    <p:extLst>
      <p:ext uri="{BB962C8B-B14F-4D97-AF65-F5344CB8AC3E}">
        <p14:creationId xmlns:p14="http://schemas.microsoft.com/office/powerpoint/2010/main" val="17689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4DD0-AE20-4AAE-A548-25C41E7C528C}"/>
              </a:ext>
            </a:extLst>
          </p:cNvPr>
          <p:cNvSpPr>
            <a:spLocks noGrp="1"/>
          </p:cNvSpPr>
          <p:nvPr>
            <p:ph type="title"/>
          </p:nvPr>
        </p:nvSpPr>
        <p:spPr>
          <a:xfrm>
            <a:off x="581192" y="702156"/>
            <a:ext cx="11029616" cy="1013800"/>
          </a:xfrm>
        </p:spPr>
        <p:txBody>
          <a:bodyPr>
            <a:normAutofit/>
          </a:bodyPr>
          <a:lstStyle/>
          <a:p>
            <a:r>
              <a:rPr lang="en-US" dirty="0"/>
              <a:t>The problem	</a:t>
            </a:r>
          </a:p>
        </p:txBody>
      </p:sp>
      <p:sp>
        <p:nvSpPr>
          <p:cNvPr id="71" name="Rectangle 70">
            <a:extLst>
              <a:ext uri="{FF2B5EF4-FFF2-40B4-BE49-F238E27FC236}">
                <a16:creationId xmlns:a16="http://schemas.microsoft.com/office/drawing/2014/main" id="{ECE8BD3D-B26C-484F-8B54-B2CFC6349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adam and eve's evil descendants">
            <a:extLst>
              <a:ext uri="{FF2B5EF4-FFF2-40B4-BE49-F238E27FC236}">
                <a16:creationId xmlns:a16="http://schemas.microsoft.com/office/drawing/2014/main" id="{640F9FF2-9C67-48C9-BDFE-530ACE785D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05" r="20410"/>
          <a:stretch/>
        </p:blipFill>
        <p:spPr bwMode="auto">
          <a:xfrm>
            <a:off x="657225" y="2361056"/>
            <a:ext cx="330517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EFB6128-4C25-4CA7-B84E-FFADDC3125FE}"/>
              </a:ext>
            </a:extLst>
          </p:cNvPr>
          <p:cNvSpPr>
            <a:spLocks noGrp="1"/>
          </p:cNvSpPr>
          <p:nvPr>
            <p:ph idx="1"/>
          </p:nvPr>
        </p:nvSpPr>
        <p:spPr>
          <a:xfrm>
            <a:off x="4505325" y="2180496"/>
            <a:ext cx="7105481" cy="4045683"/>
          </a:xfrm>
        </p:spPr>
        <p:txBody>
          <a:bodyPr>
            <a:noAutofit/>
          </a:bodyPr>
          <a:lstStyle/>
          <a:p>
            <a:r>
              <a:rPr lang="en-US" sz="3200" dirty="0"/>
              <a:t>Adam’s descendants lost focus on this call to serve and love one another and God</a:t>
            </a:r>
          </a:p>
          <a:p>
            <a:r>
              <a:rPr lang="en-US" sz="3200" dirty="0"/>
              <a:t>This leads to seeking murder and pleasure alone in life  and in their marriages </a:t>
            </a:r>
          </a:p>
          <a:p>
            <a:r>
              <a:rPr lang="en-US" sz="3200" dirty="0"/>
              <a:t>What happens when we lose our focus on serving God and others?</a:t>
            </a:r>
          </a:p>
        </p:txBody>
      </p:sp>
    </p:spTree>
    <p:extLst>
      <p:ext uri="{BB962C8B-B14F-4D97-AF65-F5344CB8AC3E}">
        <p14:creationId xmlns:p14="http://schemas.microsoft.com/office/powerpoint/2010/main" val="1864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C45A-15C6-4379-BE5F-0243D4E5FDBF}"/>
              </a:ext>
            </a:extLst>
          </p:cNvPr>
          <p:cNvSpPr>
            <a:spLocks noGrp="1"/>
          </p:cNvSpPr>
          <p:nvPr>
            <p:ph type="title"/>
          </p:nvPr>
        </p:nvSpPr>
        <p:spPr>
          <a:xfrm>
            <a:off x="581192" y="702156"/>
            <a:ext cx="11029616" cy="1013800"/>
          </a:xfrm>
        </p:spPr>
        <p:txBody>
          <a:bodyPr>
            <a:normAutofit/>
          </a:bodyPr>
          <a:lstStyle/>
          <a:p>
            <a:r>
              <a:rPr lang="en-US" dirty="0"/>
              <a:t>What can we do about it today?	</a:t>
            </a:r>
          </a:p>
        </p:txBody>
      </p:sp>
      <p:sp>
        <p:nvSpPr>
          <p:cNvPr id="71" name="Rectangle 70">
            <a:extLst>
              <a:ext uri="{FF2B5EF4-FFF2-40B4-BE49-F238E27FC236}">
                <a16:creationId xmlns:a16="http://schemas.microsoft.com/office/drawing/2014/main" id="{E83CCD68-169B-401E-9352-6930D4A6E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body of christ">
            <a:extLst>
              <a:ext uri="{FF2B5EF4-FFF2-40B4-BE49-F238E27FC236}">
                <a16:creationId xmlns:a16="http://schemas.microsoft.com/office/drawing/2014/main" id="{54D5BF91-B40C-41A2-B179-5B2E44B66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814018"/>
            <a:ext cx="3305175" cy="27432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2C3CD1-ABBD-4E58-9E06-6105ED0B77E1}"/>
              </a:ext>
            </a:extLst>
          </p:cNvPr>
          <p:cNvSpPr>
            <a:spLocks noGrp="1"/>
          </p:cNvSpPr>
          <p:nvPr>
            <p:ph idx="1"/>
          </p:nvPr>
        </p:nvSpPr>
        <p:spPr>
          <a:xfrm>
            <a:off x="4505325" y="2180496"/>
            <a:ext cx="7105481" cy="4045683"/>
          </a:xfrm>
        </p:spPr>
        <p:txBody>
          <a:bodyPr>
            <a:noAutofit/>
          </a:bodyPr>
          <a:lstStyle/>
          <a:p>
            <a:r>
              <a:rPr lang="en-US" sz="2800" dirty="0"/>
              <a:t>There is a lot of selfishness invading our world in friendships, on social media, in marriages, in politics</a:t>
            </a:r>
          </a:p>
          <a:p>
            <a:r>
              <a:rPr lang="en-US" sz="2800" dirty="0"/>
              <a:t>We’re called to be an example by putting ourselves second</a:t>
            </a:r>
          </a:p>
          <a:p>
            <a:r>
              <a:rPr lang="en-US" sz="2800" dirty="0"/>
              <a:t>Always trying to focus on how we can help others in simple ways or in big ways</a:t>
            </a:r>
          </a:p>
          <a:p>
            <a:r>
              <a:rPr lang="en-US" sz="2800" dirty="0"/>
              <a:t>By serving others in our relationships rather than seeking our own self-interests</a:t>
            </a:r>
          </a:p>
        </p:txBody>
      </p:sp>
    </p:spTree>
    <p:extLst>
      <p:ext uri="{BB962C8B-B14F-4D97-AF65-F5344CB8AC3E}">
        <p14:creationId xmlns:p14="http://schemas.microsoft.com/office/powerpoint/2010/main" val="19150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560B-688E-4421-8D2C-682F37AF71C0}"/>
              </a:ext>
            </a:extLst>
          </p:cNvPr>
          <p:cNvSpPr>
            <a:spLocks noGrp="1"/>
          </p:cNvSpPr>
          <p:nvPr>
            <p:ph type="title"/>
          </p:nvPr>
        </p:nvSpPr>
        <p:spPr>
          <a:xfrm>
            <a:off x="581192" y="702156"/>
            <a:ext cx="11029616" cy="1013800"/>
          </a:xfrm>
        </p:spPr>
        <p:txBody>
          <a:bodyPr>
            <a:normAutofit/>
          </a:bodyPr>
          <a:lstStyle/>
          <a:p>
            <a:r>
              <a:rPr lang="en-US" dirty="0"/>
              <a:t>What can we do about it today?</a:t>
            </a:r>
          </a:p>
        </p:txBody>
      </p:sp>
      <p:sp>
        <p:nvSpPr>
          <p:cNvPr id="5131"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love covers a multitude of sins 1 peter 4:8">
            <a:extLst>
              <a:ext uri="{FF2B5EF4-FFF2-40B4-BE49-F238E27FC236}">
                <a16:creationId xmlns:a16="http://schemas.microsoft.com/office/drawing/2014/main" id="{26EAE3F2-A9BE-4E3D-97A6-0B0F34CFBA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944"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C4B149D-1938-4E28-8C42-AD1B3F03501D}"/>
              </a:ext>
            </a:extLst>
          </p:cNvPr>
          <p:cNvSpPr>
            <a:spLocks noGrp="1"/>
          </p:cNvSpPr>
          <p:nvPr>
            <p:ph idx="1"/>
          </p:nvPr>
        </p:nvSpPr>
        <p:spPr>
          <a:xfrm>
            <a:off x="5963666" y="2180496"/>
            <a:ext cx="5997962" cy="4045683"/>
          </a:xfrm>
        </p:spPr>
        <p:txBody>
          <a:bodyPr>
            <a:normAutofit lnSpcReduction="10000"/>
          </a:bodyPr>
          <a:lstStyle/>
          <a:p>
            <a:r>
              <a:rPr lang="en-US" sz="2800" dirty="0"/>
              <a:t>Ask yourself: how can I use my gifts to build up the world? </a:t>
            </a:r>
          </a:p>
          <a:p>
            <a:r>
              <a:rPr lang="en-US" sz="2800" dirty="0"/>
              <a:t>When we do this – when we are so focused on giving ourselves to others – we don’t even have time to think about sin and selfishness because we are so focused on others </a:t>
            </a:r>
          </a:p>
          <a:p>
            <a:r>
              <a:rPr lang="en-US" sz="2800" dirty="0"/>
              <a:t>“Love covers a multitude of sins.”      – 1 Peter 4:8 </a:t>
            </a:r>
          </a:p>
          <a:p>
            <a:endParaRPr lang="en-US" dirty="0"/>
          </a:p>
        </p:txBody>
      </p:sp>
    </p:spTree>
    <p:extLst>
      <p:ext uri="{BB962C8B-B14F-4D97-AF65-F5344CB8AC3E}">
        <p14:creationId xmlns:p14="http://schemas.microsoft.com/office/powerpoint/2010/main" val="412754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5BF2-1693-4C86-95F6-017105F5EA08}"/>
              </a:ext>
            </a:extLst>
          </p:cNvPr>
          <p:cNvSpPr>
            <a:spLocks noGrp="1"/>
          </p:cNvSpPr>
          <p:nvPr>
            <p:ph type="title"/>
          </p:nvPr>
        </p:nvSpPr>
        <p:spPr>
          <a:xfrm>
            <a:off x="581192" y="702156"/>
            <a:ext cx="11029616" cy="1013800"/>
          </a:xfrm>
        </p:spPr>
        <p:txBody>
          <a:bodyPr>
            <a:normAutofit/>
          </a:bodyPr>
          <a:lstStyle/>
          <a:p>
            <a:r>
              <a:rPr lang="en-US" dirty="0"/>
              <a:t>Starting over</a:t>
            </a:r>
          </a:p>
        </p:txBody>
      </p:sp>
      <p:sp>
        <p:nvSpPr>
          <p:cNvPr id="71"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a:extLst>
              <a:ext uri="{FF2B5EF4-FFF2-40B4-BE49-F238E27FC236}">
                <a16:creationId xmlns:a16="http://schemas.microsoft.com/office/drawing/2014/main" id="{681B822B-B460-49D2-97C1-1D9532753B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950"/>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255314-2DCD-45EF-BFB3-FBDCB884EC73}"/>
              </a:ext>
            </a:extLst>
          </p:cNvPr>
          <p:cNvSpPr>
            <a:spLocks noGrp="1"/>
          </p:cNvSpPr>
          <p:nvPr>
            <p:ph idx="1"/>
          </p:nvPr>
        </p:nvSpPr>
        <p:spPr>
          <a:xfrm>
            <a:off x="6335805" y="2180496"/>
            <a:ext cx="5275001" cy="4045683"/>
          </a:xfrm>
        </p:spPr>
        <p:txBody>
          <a:bodyPr>
            <a:normAutofit fontScale="70000" lnSpcReduction="20000"/>
          </a:bodyPr>
          <a:lstStyle/>
          <a:p>
            <a:r>
              <a:rPr lang="en-US" sz="3000" dirty="0"/>
              <a:t>Genesis 6:5: “The Lord saw that the wickedness of man was great in the earth, and that every imagination of the thought of his heart was only evil continually.”</a:t>
            </a:r>
          </a:p>
          <a:p>
            <a:r>
              <a:rPr lang="en-US" sz="3000" dirty="0"/>
              <a:t>God responds by backing up and starting over</a:t>
            </a:r>
          </a:p>
          <a:p>
            <a:r>
              <a:rPr lang="en-US" sz="3000" dirty="0"/>
              <a:t>The evil actions of Adam’s descendants provoke God to clean the earth with a flood and being again from scratch</a:t>
            </a:r>
            <a:endParaRPr lang="en-US" dirty="0"/>
          </a:p>
          <a:p>
            <a:r>
              <a:rPr lang="en-US" sz="3000" dirty="0"/>
              <a:t>Noah instructed to build and ark big enough to carry animals and his family and repopulate the earth</a:t>
            </a:r>
          </a:p>
        </p:txBody>
      </p:sp>
    </p:spTree>
    <p:extLst>
      <p:ext uri="{BB962C8B-B14F-4D97-AF65-F5344CB8AC3E}">
        <p14:creationId xmlns:p14="http://schemas.microsoft.com/office/powerpoint/2010/main" val="39514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5C34-BF31-4A76-8C5E-1C004B2DA024}"/>
              </a:ext>
            </a:extLst>
          </p:cNvPr>
          <p:cNvSpPr>
            <a:spLocks noGrp="1"/>
          </p:cNvSpPr>
          <p:nvPr>
            <p:ph type="title"/>
          </p:nvPr>
        </p:nvSpPr>
        <p:spPr>
          <a:xfrm>
            <a:off x="581192" y="702156"/>
            <a:ext cx="11029616" cy="1013800"/>
          </a:xfrm>
        </p:spPr>
        <p:txBody>
          <a:bodyPr>
            <a:normAutofit/>
          </a:bodyPr>
          <a:lstStyle/>
          <a:p>
            <a:r>
              <a:rPr lang="en-US" dirty="0"/>
              <a:t>Starting over		</a:t>
            </a:r>
          </a:p>
        </p:txBody>
      </p:sp>
      <p:sp>
        <p:nvSpPr>
          <p:cNvPr id="5133" name="Rectangle 70">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the flood of noah">
            <a:extLst>
              <a:ext uri="{FF2B5EF4-FFF2-40B4-BE49-F238E27FC236}">
                <a16:creationId xmlns:a16="http://schemas.microsoft.com/office/drawing/2014/main" id="{7AAB09AE-89A3-45A3-8287-FED4A5048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789955"/>
            <a:ext cx="4962525" cy="27914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CBF71CB-ED42-4D2B-A9AC-0E4127B70FF8}"/>
              </a:ext>
            </a:extLst>
          </p:cNvPr>
          <p:cNvSpPr>
            <a:spLocks noGrp="1"/>
          </p:cNvSpPr>
          <p:nvPr>
            <p:ph idx="1"/>
          </p:nvPr>
        </p:nvSpPr>
        <p:spPr>
          <a:xfrm>
            <a:off x="6335805" y="1828800"/>
            <a:ext cx="5856195" cy="5451676"/>
          </a:xfrm>
        </p:spPr>
        <p:txBody>
          <a:bodyPr>
            <a:normAutofit/>
          </a:bodyPr>
          <a:lstStyle/>
          <a:p>
            <a:r>
              <a:rPr lang="en-US" sz="2000" dirty="0"/>
              <a:t>He allows the world to return to a state of a formless void like it was before all of creation</a:t>
            </a:r>
          </a:p>
          <a:p>
            <a:r>
              <a:rPr lang="en-US" sz="2000" dirty="0"/>
              <a:t>“And the earth was without form or shape, with darkness over the abyss and a </a:t>
            </a:r>
            <a:r>
              <a:rPr lang="en-US" sz="2000" b="1" dirty="0"/>
              <a:t>mighty wind sweeping over the waters</a:t>
            </a:r>
            <a:r>
              <a:rPr lang="en-US" sz="2000" dirty="0"/>
              <a:t>” (Genesis 1:2)</a:t>
            </a:r>
          </a:p>
          <a:p>
            <a:r>
              <a:rPr lang="en-US" sz="2000" dirty="0"/>
              <a:t>“God remembered Noah and all the animals, wild and tame, that were with him in the ark. So God made a </a:t>
            </a:r>
            <a:r>
              <a:rPr lang="en-US" sz="2000" b="1" dirty="0"/>
              <a:t>wind sweep over the earth</a:t>
            </a:r>
            <a:r>
              <a:rPr lang="en-US" sz="2000" dirty="0"/>
              <a:t>, and the waters began to subside.” (Genesis 8:1)</a:t>
            </a:r>
          </a:p>
          <a:p>
            <a:r>
              <a:rPr lang="en-US" sz="2000" dirty="0"/>
              <a:t>For a second time God pulls the dry land out of the water in an act of re-creation</a:t>
            </a:r>
          </a:p>
          <a:p>
            <a:pPr marL="0" indent="0">
              <a:buNone/>
            </a:pPr>
            <a:endParaRPr lang="en-US" dirty="0"/>
          </a:p>
        </p:txBody>
      </p:sp>
    </p:spTree>
    <p:extLst>
      <p:ext uri="{BB962C8B-B14F-4D97-AF65-F5344CB8AC3E}">
        <p14:creationId xmlns:p14="http://schemas.microsoft.com/office/powerpoint/2010/main" val="13223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77C4-4135-4EB2-8322-8B2A6E9F6E5C}"/>
              </a:ext>
            </a:extLst>
          </p:cNvPr>
          <p:cNvSpPr>
            <a:spLocks noGrp="1"/>
          </p:cNvSpPr>
          <p:nvPr>
            <p:ph type="title"/>
          </p:nvPr>
        </p:nvSpPr>
        <p:spPr>
          <a:xfrm>
            <a:off x="581192" y="702156"/>
            <a:ext cx="11029616" cy="1013800"/>
          </a:xfrm>
        </p:spPr>
        <p:txBody>
          <a:bodyPr>
            <a:normAutofit/>
          </a:bodyPr>
          <a:lstStyle/>
          <a:p>
            <a:r>
              <a:rPr lang="en-US" dirty="0"/>
              <a:t>Noah: a preacher of righteousness</a:t>
            </a:r>
          </a:p>
        </p:txBody>
      </p:sp>
      <p:sp>
        <p:nvSpPr>
          <p:cNvPr id="71" name="Rectangle 70">
            <a:extLst>
              <a:ext uri="{FF2B5EF4-FFF2-40B4-BE49-F238E27FC236}">
                <a16:creationId xmlns:a16="http://schemas.microsoft.com/office/drawing/2014/main" id="{44CCC960-EBB0-4648-A189-5FEE0EE3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noah herald of righteousness">
            <a:extLst>
              <a:ext uri="{FF2B5EF4-FFF2-40B4-BE49-F238E27FC236}">
                <a16:creationId xmlns:a16="http://schemas.microsoft.com/office/drawing/2014/main" id="{89B65476-C9C8-40B8-AA81-BE6CABD68F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0" r="-3" b="71"/>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BC41D2B-DF1F-4099-B8AC-FD43DD171699}"/>
              </a:ext>
            </a:extLst>
          </p:cNvPr>
          <p:cNvSpPr>
            <a:spLocks noGrp="1"/>
          </p:cNvSpPr>
          <p:nvPr>
            <p:ph idx="1"/>
          </p:nvPr>
        </p:nvSpPr>
        <p:spPr>
          <a:xfrm>
            <a:off x="6259774" y="1928192"/>
            <a:ext cx="5275001" cy="4929808"/>
          </a:xfrm>
        </p:spPr>
        <p:txBody>
          <a:bodyPr>
            <a:normAutofit lnSpcReduction="10000"/>
          </a:bodyPr>
          <a:lstStyle/>
          <a:p>
            <a:r>
              <a:rPr lang="en-US" sz="2600" dirty="0"/>
              <a:t>“He preserved Noah, a </a:t>
            </a:r>
            <a:r>
              <a:rPr lang="en-US" sz="2600" b="1" dirty="0"/>
              <a:t>herald of righteousness</a:t>
            </a:r>
            <a:r>
              <a:rPr lang="en-US" sz="2600" dirty="0"/>
              <a:t>, together with seven others, when he brought a flood upon the godless world.” (2 Peter 2:5) </a:t>
            </a:r>
          </a:p>
          <a:p>
            <a:r>
              <a:rPr lang="en-US" sz="2600" dirty="0"/>
              <a:t>Rebuked his peers for what they were doing while he was building the ark </a:t>
            </a:r>
          </a:p>
          <a:p>
            <a:r>
              <a:rPr lang="en-US" sz="2600" dirty="0"/>
              <a:t>No one paid any attention to the crazy man building the boat even though he was preaching and building a long time </a:t>
            </a:r>
          </a:p>
          <a:p>
            <a:endParaRPr lang="en-US" dirty="0"/>
          </a:p>
        </p:txBody>
      </p:sp>
    </p:spTree>
    <p:extLst>
      <p:ext uri="{BB962C8B-B14F-4D97-AF65-F5344CB8AC3E}">
        <p14:creationId xmlns:p14="http://schemas.microsoft.com/office/powerpoint/2010/main" val="397137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625</TotalTime>
  <Words>2301</Words>
  <Application>Microsoft Office PowerPoint</Application>
  <PresentationFormat>Widescreen</PresentationFormat>
  <Paragraphs>175</Paragraphs>
  <Slides>36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Gill Sans MT</vt:lpstr>
      <vt:lpstr>Wingdings 2</vt:lpstr>
      <vt:lpstr>Dividend</vt:lpstr>
      <vt:lpstr>The Second Covenant with Noah </vt:lpstr>
      <vt:lpstr>In between Adam and Noah….</vt:lpstr>
      <vt:lpstr>Polygamy begins </vt:lpstr>
      <vt:lpstr>The problem </vt:lpstr>
      <vt:lpstr>What can we do about it today? </vt:lpstr>
      <vt:lpstr>What can we do about it today?</vt:lpstr>
      <vt:lpstr>Starting over</vt:lpstr>
      <vt:lpstr>Starting over  </vt:lpstr>
      <vt:lpstr>Noah: a preacher of righteousness</vt:lpstr>
      <vt:lpstr>Importance of number 7</vt:lpstr>
      <vt:lpstr>A new mountain</vt:lpstr>
      <vt:lpstr>Condition of world after flood</vt:lpstr>
      <vt:lpstr>sacrifice to god </vt:lpstr>
      <vt:lpstr>A new creation</vt:lpstr>
      <vt:lpstr>The second covenant </vt:lpstr>
      <vt:lpstr>Similarities between covenant with noah and adam</vt:lpstr>
      <vt:lpstr>A new Adam,  a new hope</vt:lpstr>
      <vt:lpstr>Conditions to covenant with noah</vt:lpstr>
      <vt:lpstr>The flood as a ‘type’ for baptism</vt:lpstr>
      <vt:lpstr>What we can learn from Noah &amp; the flood</vt:lpstr>
      <vt:lpstr>1. There is one door through which we can be saved </vt:lpstr>
      <vt:lpstr>The one door</vt:lpstr>
      <vt:lpstr>2. God remembered Noah, so also he remembers us </vt:lpstr>
      <vt:lpstr>“And surely I am with you always,  to the very end of the age,” Matthew 28:20. </vt:lpstr>
      <vt:lpstr>3. Noah reminds us of the importance of faith</vt:lpstr>
      <vt:lpstr>4. God desires for no one to perish </vt:lpstr>
      <vt:lpstr>4. God desires for no one to perish </vt:lpstr>
      <vt:lpstr>5. God made a covenant &amp; he is forever faithful to his promises</vt:lpstr>
      <vt:lpstr>God is faithful to his promises</vt:lpstr>
      <vt:lpstr>6. Jesus will come again, but we do not know the day or the hour</vt:lpstr>
      <vt:lpstr>Jesus will come again</vt:lpstr>
      <vt:lpstr>The fall of Noah  </vt:lpstr>
      <vt:lpstr>What’s going on?  </vt:lpstr>
      <vt:lpstr>PowerPoint Presentation</vt:lpstr>
      <vt:lpstr>The tower of babel</vt:lpstr>
      <vt:lpstr>The tower of babel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Covenant: Noah</dc:title>
  <dc:creator>Anna Fera</dc:creator>
  <cp:lastModifiedBy>Rachel Potopa</cp:lastModifiedBy>
  <cp:revision>19</cp:revision>
  <dcterms:created xsi:type="dcterms:W3CDTF">2018-09-27T14:09:51Z</dcterms:created>
  <dcterms:modified xsi:type="dcterms:W3CDTF">2018-10-19T04:24:28Z</dcterms:modified>
</cp:coreProperties>
</file>