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notesMasterIdLst>
    <p:notesMasterId r:id="rId36"/>
  </p:notesMasterIdLst>
  <p:sldIdLst>
    <p:sldId id="256"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5" r:id="rId33"/>
    <p:sldId id="296" r:id="rId34"/>
    <p:sldId id="297"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6" autoAdjust="0"/>
    <p:restoredTop sz="84593" autoAdjust="0"/>
  </p:normalViewPr>
  <p:slideViewPr>
    <p:cSldViewPr snapToGrid="0">
      <p:cViewPr varScale="1">
        <p:scale>
          <a:sx n="73" d="100"/>
          <a:sy n="73" d="100"/>
        </p:scale>
        <p:origin x="121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407EDC-E6C0-4ECC-9B79-344B796B2ADD}"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749A3A-3344-49F6-B79D-0DCAED3B226C}" type="slidenum">
              <a:rPr lang="en-US" smtClean="0"/>
              <a:t>‹#›</a:t>
            </a:fld>
            <a:endParaRPr lang="en-US"/>
          </a:p>
        </p:txBody>
      </p:sp>
    </p:spTree>
    <p:extLst>
      <p:ext uri="{BB962C8B-B14F-4D97-AF65-F5344CB8AC3E}">
        <p14:creationId xmlns:p14="http://schemas.microsoft.com/office/powerpoint/2010/main" val="3214119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749A3A-3344-49F6-B79D-0DCAED3B226C}" type="slidenum">
              <a:rPr lang="en-US" smtClean="0"/>
              <a:t>1</a:t>
            </a:fld>
            <a:endParaRPr lang="en-US"/>
          </a:p>
        </p:txBody>
      </p:sp>
    </p:spTree>
    <p:extLst>
      <p:ext uri="{BB962C8B-B14F-4D97-AF65-F5344CB8AC3E}">
        <p14:creationId xmlns:p14="http://schemas.microsoft.com/office/powerpoint/2010/main" val="3999713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Abraham is not chosen for his own sake but he is chosen for others – so that he can bless the rest of humanity</a:t>
            </a:r>
          </a:p>
          <a:p>
            <a:r>
              <a:rPr lang="en-US" dirty="0"/>
              <a:t>“you will be a blessing” “in you all the families of the earth shall be blessed.” a big deal </a:t>
            </a:r>
          </a:p>
          <a:p>
            <a:r>
              <a:rPr lang="en-US" dirty="0"/>
              <a:t>“all families of the earth” – bible refers to Genesis 10 – a list of the 70 ethnic groups that make up humanity from the ancient Israelite perspective </a:t>
            </a:r>
          </a:p>
        </p:txBody>
      </p:sp>
      <p:sp>
        <p:nvSpPr>
          <p:cNvPr id="4" name="Slide Number Placeholder 3"/>
          <p:cNvSpPr>
            <a:spLocks noGrp="1"/>
          </p:cNvSpPr>
          <p:nvPr>
            <p:ph type="sldNum" sz="quarter" idx="10"/>
          </p:nvPr>
        </p:nvSpPr>
        <p:spPr/>
        <p:txBody>
          <a:bodyPr/>
          <a:lstStyle/>
          <a:p>
            <a:fld id="{A3749A3A-3344-49F6-B79D-0DCAED3B226C}" type="slidenum">
              <a:rPr lang="en-US" smtClean="0"/>
              <a:t>3</a:t>
            </a:fld>
            <a:endParaRPr lang="en-US"/>
          </a:p>
        </p:txBody>
      </p:sp>
    </p:spTree>
    <p:extLst>
      <p:ext uri="{BB962C8B-B14F-4D97-AF65-F5344CB8AC3E}">
        <p14:creationId xmlns:p14="http://schemas.microsoft.com/office/powerpoint/2010/main" val="1117909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 10, the bible lists all nations on earth</a:t>
            </a:r>
          </a:p>
          <a:p>
            <a:r>
              <a:rPr lang="en-US" dirty="0"/>
              <a:t>Gen 11 0 how they lost God’s favor </a:t>
            </a:r>
          </a:p>
          <a:p>
            <a:r>
              <a:rPr lang="en-US" dirty="0"/>
              <a:t>Gen 12 – shows how they will get it back -- Abraham</a:t>
            </a:r>
          </a:p>
        </p:txBody>
      </p:sp>
      <p:sp>
        <p:nvSpPr>
          <p:cNvPr id="4" name="Slide Number Placeholder 3"/>
          <p:cNvSpPr>
            <a:spLocks noGrp="1"/>
          </p:cNvSpPr>
          <p:nvPr>
            <p:ph type="sldNum" sz="quarter" idx="10"/>
          </p:nvPr>
        </p:nvSpPr>
        <p:spPr/>
        <p:txBody>
          <a:bodyPr/>
          <a:lstStyle/>
          <a:p>
            <a:fld id="{A3749A3A-3344-49F6-B79D-0DCAED3B226C}" type="slidenum">
              <a:rPr lang="en-US" smtClean="0"/>
              <a:t>5</a:t>
            </a:fld>
            <a:endParaRPr lang="en-US"/>
          </a:p>
        </p:txBody>
      </p:sp>
    </p:spTree>
    <p:extLst>
      <p:ext uri="{BB962C8B-B14F-4D97-AF65-F5344CB8AC3E}">
        <p14:creationId xmlns:p14="http://schemas.microsoft.com/office/powerpoint/2010/main" val="3962207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749A3A-3344-49F6-B79D-0DCAED3B226C}" type="slidenum">
              <a:rPr lang="en-US" smtClean="0"/>
              <a:t>15</a:t>
            </a:fld>
            <a:endParaRPr lang="en-US"/>
          </a:p>
        </p:txBody>
      </p:sp>
    </p:spTree>
    <p:extLst>
      <p:ext uri="{BB962C8B-B14F-4D97-AF65-F5344CB8AC3E}">
        <p14:creationId xmlns:p14="http://schemas.microsoft.com/office/powerpoint/2010/main" val="1425132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749A3A-3344-49F6-B79D-0DCAED3B226C}" type="slidenum">
              <a:rPr lang="en-US" smtClean="0"/>
              <a:t>31</a:t>
            </a:fld>
            <a:endParaRPr lang="en-US"/>
          </a:p>
        </p:txBody>
      </p:sp>
    </p:spTree>
    <p:extLst>
      <p:ext uri="{BB962C8B-B14F-4D97-AF65-F5344CB8AC3E}">
        <p14:creationId xmlns:p14="http://schemas.microsoft.com/office/powerpoint/2010/main" val="3318054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749A3A-3344-49F6-B79D-0DCAED3B226C}" type="slidenum">
              <a:rPr lang="en-US" smtClean="0"/>
              <a:t>33</a:t>
            </a:fld>
            <a:endParaRPr lang="en-US"/>
          </a:p>
        </p:txBody>
      </p:sp>
    </p:spTree>
    <p:extLst>
      <p:ext uri="{BB962C8B-B14F-4D97-AF65-F5344CB8AC3E}">
        <p14:creationId xmlns:p14="http://schemas.microsoft.com/office/powerpoint/2010/main" val="185580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749A3A-3344-49F6-B79D-0DCAED3B226C}" type="slidenum">
              <a:rPr lang="en-US" smtClean="0"/>
              <a:t>34</a:t>
            </a:fld>
            <a:endParaRPr lang="en-US"/>
          </a:p>
        </p:txBody>
      </p:sp>
    </p:spTree>
    <p:extLst>
      <p:ext uri="{BB962C8B-B14F-4D97-AF65-F5344CB8AC3E}">
        <p14:creationId xmlns:p14="http://schemas.microsoft.com/office/powerpoint/2010/main" val="1965235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12/3/2018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hebibleproject.com/blog/animal-sacrifice-really/"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0F54A-07D7-42B7-8F8D-B10492196333}"/>
              </a:ext>
            </a:extLst>
          </p:cNvPr>
          <p:cNvSpPr>
            <a:spLocks noGrp="1"/>
          </p:cNvSpPr>
          <p:nvPr>
            <p:ph type="ctrTitle"/>
          </p:nvPr>
        </p:nvSpPr>
        <p:spPr>
          <a:xfrm>
            <a:off x="1977656" y="1964267"/>
            <a:ext cx="9182469" cy="2421464"/>
          </a:xfrm>
        </p:spPr>
        <p:txBody>
          <a:bodyPr>
            <a:normAutofit/>
          </a:bodyPr>
          <a:lstStyle/>
          <a:p>
            <a:r>
              <a:rPr lang="en-US" sz="7200" dirty="0"/>
              <a:t>Abraham:</a:t>
            </a:r>
            <a:br>
              <a:rPr lang="en-US" sz="7200" dirty="0"/>
            </a:br>
            <a:r>
              <a:rPr lang="en-US" sz="7200" dirty="0"/>
              <a:t> our father in faith</a:t>
            </a:r>
          </a:p>
        </p:txBody>
      </p:sp>
      <p:sp>
        <p:nvSpPr>
          <p:cNvPr id="3" name="Subtitle 2">
            <a:extLst>
              <a:ext uri="{FF2B5EF4-FFF2-40B4-BE49-F238E27FC236}">
                <a16:creationId xmlns:a16="http://schemas.microsoft.com/office/drawing/2014/main" id="{F043A047-396C-4B19-BF38-8014CADB6683}"/>
              </a:ext>
            </a:extLst>
          </p:cNvPr>
          <p:cNvSpPr>
            <a:spLocks noGrp="1"/>
          </p:cNvSpPr>
          <p:nvPr>
            <p:ph type="subTitle" idx="1"/>
          </p:nvPr>
        </p:nvSpPr>
        <p:spPr/>
        <p:txBody>
          <a:bodyPr>
            <a:normAutofit/>
          </a:bodyPr>
          <a:lstStyle/>
          <a:p>
            <a:r>
              <a:rPr lang="en-US" sz="3200" dirty="0"/>
              <a:t>The third covenant</a:t>
            </a:r>
          </a:p>
        </p:txBody>
      </p:sp>
    </p:spTree>
    <p:extLst>
      <p:ext uri="{BB962C8B-B14F-4D97-AF65-F5344CB8AC3E}">
        <p14:creationId xmlns:p14="http://schemas.microsoft.com/office/powerpoint/2010/main" val="1110394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6AC5C-8A7C-40D0-B524-F6654C0E125B}"/>
              </a:ext>
            </a:extLst>
          </p:cNvPr>
          <p:cNvSpPr>
            <a:spLocks noGrp="1"/>
          </p:cNvSpPr>
          <p:nvPr>
            <p:ph type="title"/>
          </p:nvPr>
        </p:nvSpPr>
        <p:spPr/>
        <p:txBody>
          <a:bodyPr/>
          <a:lstStyle/>
          <a:p>
            <a:r>
              <a:rPr lang="en-US" b="1" dirty="0"/>
              <a:t>How can god call a curse on himself?	</a:t>
            </a:r>
          </a:p>
        </p:txBody>
      </p:sp>
      <p:sp>
        <p:nvSpPr>
          <p:cNvPr id="3" name="Content Placeholder 2">
            <a:extLst>
              <a:ext uri="{FF2B5EF4-FFF2-40B4-BE49-F238E27FC236}">
                <a16:creationId xmlns:a16="http://schemas.microsoft.com/office/drawing/2014/main" id="{5071769F-8FFC-4F0E-9425-76D7B851E8C7}"/>
              </a:ext>
            </a:extLst>
          </p:cNvPr>
          <p:cNvSpPr>
            <a:spLocks noGrp="1"/>
          </p:cNvSpPr>
          <p:nvPr>
            <p:ph idx="1"/>
          </p:nvPr>
        </p:nvSpPr>
        <p:spPr>
          <a:xfrm>
            <a:off x="1" y="2142067"/>
            <a:ext cx="6019800" cy="4563533"/>
          </a:xfrm>
        </p:spPr>
        <p:txBody>
          <a:bodyPr>
            <a:normAutofit lnSpcReduction="10000"/>
          </a:bodyPr>
          <a:lstStyle/>
          <a:p>
            <a:r>
              <a:rPr lang="en-US" sz="3600" dirty="0"/>
              <a:t>What God is doing is coming down to a human level</a:t>
            </a:r>
          </a:p>
          <a:p>
            <a:r>
              <a:rPr lang="en-US" sz="3600" dirty="0"/>
              <a:t>He takes part in something that Abram would understand as a human</a:t>
            </a:r>
          </a:p>
          <a:p>
            <a:r>
              <a:rPr lang="en-US" sz="3600" dirty="0"/>
              <a:t>Divine Condescension </a:t>
            </a:r>
          </a:p>
          <a:p>
            <a:r>
              <a:rPr lang="en-US" sz="3600" dirty="0"/>
              <a:t>Covenant makes them a family  </a:t>
            </a:r>
          </a:p>
        </p:txBody>
      </p:sp>
      <p:sp>
        <p:nvSpPr>
          <p:cNvPr id="4" name="AutoShape 2" descr="Image result for covenant between the pieces">
            <a:extLst>
              <a:ext uri="{FF2B5EF4-FFF2-40B4-BE49-F238E27FC236}">
                <a16:creationId xmlns:a16="http://schemas.microsoft.com/office/drawing/2014/main" id="{110B49CC-2762-4399-BCEF-4ED33DD9BD4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C548A4E0-F785-4D71-B688-FDFC19A88895}"/>
              </a:ext>
            </a:extLst>
          </p:cNvPr>
          <p:cNvPicPr>
            <a:picLocks noChangeAspect="1"/>
          </p:cNvPicPr>
          <p:nvPr/>
        </p:nvPicPr>
        <p:blipFill>
          <a:blip r:embed="rId2"/>
          <a:stretch>
            <a:fillRect/>
          </a:stretch>
        </p:blipFill>
        <p:spPr>
          <a:xfrm>
            <a:off x="6096000" y="2065867"/>
            <a:ext cx="5847838" cy="3233738"/>
          </a:xfrm>
          <a:prstGeom prst="rect">
            <a:avLst/>
          </a:prstGeom>
        </p:spPr>
      </p:pic>
      <p:sp>
        <p:nvSpPr>
          <p:cNvPr id="6" name="TextBox 5">
            <a:extLst>
              <a:ext uri="{FF2B5EF4-FFF2-40B4-BE49-F238E27FC236}">
                <a16:creationId xmlns:a16="http://schemas.microsoft.com/office/drawing/2014/main" id="{6DB92548-9836-4CD6-A807-D95603AFFB67}"/>
              </a:ext>
            </a:extLst>
          </p:cNvPr>
          <p:cNvSpPr txBox="1"/>
          <p:nvPr/>
        </p:nvSpPr>
        <p:spPr>
          <a:xfrm>
            <a:off x="6248400" y="5867400"/>
            <a:ext cx="5695438" cy="923330"/>
          </a:xfrm>
          <a:prstGeom prst="rect">
            <a:avLst/>
          </a:prstGeom>
          <a:noFill/>
        </p:spPr>
        <p:txBody>
          <a:bodyPr wrap="square" rtlCol="0">
            <a:spAutoFit/>
          </a:bodyPr>
          <a:lstStyle/>
          <a:p>
            <a:r>
              <a:rPr lang="en-US" dirty="0"/>
              <a:t>Animal sacrifice video:</a:t>
            </a:r>
          </a:p>
          <a:p>
            <a:r>
              <a:rPr lang="en-US" dirty="0">
                <a:hlinkClick r:id="rId3"/>
              </a:rPr>
              <a:t>https://thebibleproject.com/blog/animal-sacrifice-really/</a:t>
            </a:r>
            <a:r>
              <a:rPr lang="en-US" dirty="0"/>
              <a:t> </a:t>
            </a:r>
          </a:p>
          <a:p>
            <a:endParaRPr lang="en-US" dirty="0"/>
          </a:p>
        </p:txBody>
      </p:sp>
    </p:spTree>
    <p:extLst>
      <p:ext uri="{BB962C8B-B14F-4D97-AF65-F5344CB8AC3E}">
        <p14:creationId xmlns:p14="http://schemas.microsoft.com/office/powerpoint/2010/main" val="214772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F04CA-55B2-4BB0-ADD0-2690E73C5AB0}"/>
              </a:ext>
            </a:extLst>
          </p:cNvPr>
          <p:cNvSpPr>
            <a:spLocks noGrp="1"/>
          </p:cNvSpPr>
          <p:nvPr>
            <p:ph type="title"/>
          </p:nvPr>
        </p:nvSpPr>
        <p:spPr>
          <a:xfrm>
            <a:off x="685801" y="355600"/>
            <a:ext cx="10131425" cy="1456267"/>
          </a:xfrm>
        </p:spPr>
        <p:txBody>
          <a:bodyPr/>
          <a:lstStyle/>
          <a:p>
            <a:r>
              <a:rPr lang="en-US" b="1" u="sng" dirty="0"/>
              <a:t>How covenants work</a:t>
            </a:r>
          </a:p>
        </p:txBody>
      </p:sp>
      <p:sp>
        <p:nvSpPr>
          <p:cNvPr id="3" name="Content Placeholder 2">
            <a:extLst>
              <a:ext uri="{FF2B5EF4-FFF2-40B4-BE49-F238E27FC236}">
                <a16:creationId xmlns:a16="http://schemas.microsoft.com/office/drawing/2014/main" id="{9D2D5FE3-CC3A-41D8-90D4-D4F40B2379C3}"/>
              </a:ext>
            </a:extLst>
          </p:cNvPr>
          <p:cNvSpPr>
            <a:spLocks noGrp="1"/>
          </p:cNvSpPr>
          <p:nvPr>
            <p:ph idx="1"/>
          </p:nvPr>
        </p:nvSpPr>
        <p:spPr>
          <a:xfrm>
            <a:off x="444501" y="1257301"/>
            <a:ext cx="5880099" cy="5372100"/>
          </a:xfrm>
        </p:spPr>
        <p:txBody>
          <a:bodyPr>
            <a:normAutofit lnSpcReduction="10000"/>
          </a:bodyPr>
          <a:lstStyle/>
          <a:p>
            <a:r>
              <a:rPr lang="en-US" sz="3200" dirty="0"/>
              <a:t>Most have special rules, promises or instructions attached</a:t>
            </a:r>
          </a:p>
          <a:p>
            <a:r>
              <a:rPr lang="en-US" sz="3200" dirty="0"/>
              <a:t>These would show how the new family would be run</a:t>
            </a:r>
          </a:p>
          <a:p>
            <a:r>
              <a:rPr lang="en-US" sz="3200" dirty="0"/>
              <a:t>Verses 4-5, 15-16, 18-21 – God gives some special promises </a:t>
            </a:r>
          </a:p>
          <a:p>
            <a:pPr marL="971550" lvl="1" indent="-514350">
              <a:buFont typeface="+mj-lt"/>
              <a:buAutoNum type="arabicPeriod"/>
            </a:pPr>
            <a:r>
              <a:rPr lang="en-US" sz="3000" dirty="0"/>
              <a:t>Abram will have lots of descendants</a:t>
            </a:r>
          </a:p>
          <a:p>
            <a:pPr marL="971550" lvl="1" indent="-514350">
              <a:buFont typeface="+mj-lt"/>
              <a:buAutoNum type="arabicPeriod"/>
            </a:pPr>
            <a:r>
              <a:rPr lang="en-US" sz="3000" dirty="0"/>
              <a:t>They will possess a lot of land </a:t>
            </a:r>
          </a:p>
        </p:txBody>
      </p:sp>
      <p:pic>
        <p:nvPicPr>
          <p:cNvPr id="1026" name="Picture 2" descr="Image result for covenant">
            <a:extLst>
              <a:ext uri="{FF2B5EF4-FFF2-40B4-BE49-F238E27FC236}">
                <a16:creationId xmlns:a16="http://schemas.microsoft.com/office/drawing/2014/main" id="{6B4326AB-980D-4F5D-9C8F-FF7A9EBCC7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101" y="990600"/>
            <a:ext cx="4851398" cy="5283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94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E3030-C908-4257-808E-1668984C27A1}"/>
              </a:ext>
            </a:extLst>
          </p:cNvPr>
          <p:cNvSpPr>
            <a:spLocks noGrp="1"/>
          </p:cNvSpPr>
          <p:nvPr>
            <p:ph type="title"/>
          </p:nvPr>
        </p:nvSpPr>
        <p:spPr/>
        <p:txBody>
          <a:bodyPr>
            <a:normAutofit/>
          </a:bodyPr>
          <a:lstStyle/>
          <a:p>
            <a:r>
              <a:rPr lang="en-US" sz="4000" u="sng" dirty="0"/>
              <a:t>Land &amp; people</a:t>
            </a:r>
          </a:p>
        </p:txBody>
      </p:sp>
      <p:sp>
        <p:nvSpPr>
          <p:cNvPr id="3" name="Content Placeholder 2">
            <a:extLst>
              <a:ext uri="{FF2B5EF4-FFF2-40B4-BE49-F238E27FC236}">
                <a16:creationId xmlns:a16="http://schemas.microsoft.com/office/drawing/2014/main" id="{FA3F4785-4C2F-4E6C-B442-7947BA6F50DF}"/>
              </a:ext>
            </a:extLst>
          </p:cNvPr>
          <p:cNvSpPr>
            <a:spLocks noGrp="1"/>
          </p:cNvSpPr>
          <p:nvPr>
            <p:ph idx="1"/>
          </p:nvPr>
        </p:nvSpPr>
        <p:spPr>
          <a:xfrm>
            <a:off x="228601" y="1748367"/>
            <a:ext cx="5016500" cy="4500033"/>
          </a:xfrm>
        </p:spPr>
        <p:txBody>
          <a:bodyPr>
            <a:normAutofit/>
          </a:bodyPr>
          <a:lstStyle/>
          <a:p>
            <a:r>
              <a:rPr lang="en-US" sz="4000" dirty="0"/>
              <a:t>Lots of people + lots of land = A GREAT NATION</a:t>
            </a:r>
          </a:p>
          <a:p>
            <a:r>
              <a:rPr lang="en-US" sz="4000" dirty="0"/>
              <a:t>So, the first promise (a great nation) has been worked into a covenant with God</a:t>
            </a:r>
          </a:p>
        </p:txBody>
      </p:sp>
      <p:pic>
        <p:nvPicPr>
          <p:cNvPr id="2050" name="Picture 2" descr="Image result for land">
            <a:extLst>
              <a:ext uri="{FF2B5EF4-FFF2-40B4-BE49-F238E27FC236}">
                <a16:creationId xmlns:a16="http://schemas.microsoft.com/office/drawing/2014/main" id="{108771AF-E64F-4680-AA65-0F6B171474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0" y="1647824"/>
            <a:ext cx="6172200" cy="427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02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47863-E5EC-48A0-BED0-61AA2C2039EE}"/>
              </a:ext>
            </a:extLst>
          </p:cNvPr>
          <p:cNvSpPr>
            <a:spLocks noGrp="1"/>
          </p:cNvSpPr>
          <p:nvPr>
            <p:ph type="title"/>
          </p:nvPr>
        </p:nvSpPr>
        <p:spPr>
          <a:xfrm>
            <a:off x="648109" y="231963"/>
            <a:ext cx="3979205" cy="1453363"/>
          </a:xfrm>
        </p:spPr>
        <p:txBody>
          <a:bodyPr>
            <a:normAutofit/>
          </a:bodyPr>
          <a:lstStyle/>
          <a:p>
            <a:r>
              <a:rPr lang="en-US" sz="3300" dirty="0"/>
              <a:t>The (MINI) fall of Abram ~ Genesis 16	</a:t>
            </a:r>
          </a:p>
        </p:txBody>
      </p:sp>
      <p:sp>
        <p:nvSpPr>
          <p:cNvPr id="3" name="Content Placeholder 2">
            <a:extLst>
              <a:ext uri="{FF2B5EF4-FFF2-40B4-BE49-F238E27FC236}">
                <a16:creationId xmlns:a16="http://schemas.microsoft.com/office/drawing/2014/main" id="{EEB6B508-0E8E-4975-A20C-603DBBB97576}"/>
              </a:ext>
            </a:extLst>
          </p:cNvPr>
          <p:cNvSpPr>
            <a:spLocks noGrp="1"/>
          </p:cNvSpPr>
          <p:nvPr>
            <p:ph idx="1"/>
          </p:nvPr>
        </p:nvSpPr>
        <p:spPr>
          <a:xfrm>
            <a:off x="25400" y="1438592"/>
            <a:ext cx="6654800" cy="5395754"/>
          </a:xfrm>
        </p:spPr>
        <p:txBody>
          <a:bodyPr>
            <a:normAutofit/>
          </a:bodyPr>
          <a:lstStyle/>
          <a:p>
            <a:pPr>
              <a:lnSpc>
                <a:spcPct val="90000"/>
              </a:lnSpc>
            </a:pPr>
            <a:r>
              <a:rPr lang="en-US" sz="2400" dirty="0"/>
              <a:t>Abram and Sarai start to doubt God’s plan to give them children</a:t>
            </a:r>
          </a:p>
          <a:p>
            <a:pPr>
              <a:lnSpc>
                <a:spcPct val="90000"/>
              </a:lnSpc>
            </a:pPr>
            <a:r>
              <a:rPr lang="en-US" sz="2400" dirty="0"/>
              <a:t>They wonder if it will work in ‘normal’ way</a:t>
            </a:r>
          </a:p>
          <a:p>
            <a:pPr>
              <a:lnSpc>
                <a:spcPct val="90000"/>
              </a:lnSpc>
            </a:pPr>
            <a:r>
              <a:rPr lang="en-US" sz="2400" dirty="0"/>
              <a:t>They decide to ‘help God’ (or take matters into their own hands)</a:t>
            </a:r>
          </a:p>
          <a:p>
            <a:pPr>
              <a:lnSpc>
                <a:spcPct val="90000"/>
              </a:lnSpc>
            </a:pPr>
            <a:r>
              <a:rPr lang="en-US" sz="2400" dirty="0"/>
              <a:t>Abram listens to his wife’s bad idea (think of Adam and Eve)</a:t>
            </a:r>
          </a:p>
          <a:p>
            <a:pPr>
              <a:lnSpc>
                <a:spcPct val="90000"/>
              </a:lnSpc>
            </a:pPr>
            <a:r>
              <a:rPr lang="en-US" sz="2400" dirty="0"/>
              <a:t>He sleeps with Sarai’s maid, Hagar</a:t>
            </a:r>
          </a:p>
          <a:p>
            <a:pPr>
              <a:lnSpc>
                <a:spcPct val="90000"/>
              </a:lnSpc>
            </a:pPr>
            <a:r>
              <a:rPr lang="en-US" sz="2400" dirty="0"/>
              <a:t>Takes her as a second wife and surrogate mother</a:t>
            </a:r>
          </a:p>
          <a:p>
            <a:pPr>
              <a:lnSpc>
                <a:spcPct val="90000"/>
              </a:lnSpc>
            </a:pPr>
            <a:r>
              <a:rPr lang="en-US" sz="2400" dirty="0"/>
              <a:t>According to legal customs in those days, the maid’s children would belong to her mistress</a:t>
            </a:r>
          </a:p>
          <a:p>
            <a:pPr marL="0" indent="0">
              <a:lnSpc>
                <a:spcPct val="90000"/>
              </a:lnSpc>
              <a:buNone/>
            </a:pPr>
            <a:endParaRPr lang="en-US" sz="1500" dirty="0"/>
          </a:p>
        </p:txBody>
      </p:sp>
      <p:pic>
        <p:nvPicPr>
          <p:cNvPr id="3074" name="Picture 2" descr="Image result for abraham and hagar">
            <a:extLst>
              <a:ext uri="{FF2B5EF4-FFF2-40B4-BE49-F238E27FC236}">
                <a16:creationId xmlns:a16="http://schemas.microsoft.com/office/drawing/2014/main" id="{610B08AB-FAAE-4E62-AC77-1E2A8E888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0200" y="1462246"/>
            <a:ext cx="5187745" cy="4437109"/>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66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484E1-4CFF-4DF8-893F-867FE65947A5}"/>
              </a:ext>
            </a:extLst>
          </p:cNvPr>
          <p:cNvSpPr>
            <a:spLocks noGrp="1"/>
          </p:cNvSpPr>
          <p:nvPr>
            <p:ph type="title"/>
          </p:nvPr>
        </p:nvSpPr>
        <p:spPr/>
        <p:txBody>
          <a:bodyPr>
            <a:normAutofit/>
          </a:bodyPr>
          <a:lstStyle/>
          <a:p>
            <a:r>
              <a:rPr lang="en-US" sz="4800" u="sng" dirty="0"/>
              <a:t>consequences</a:t>
            </a:r>
          </a:p>
        </p:txBody>
      </p:sp>
      <p:sp>
        <p:nvSpPr>
          <p:cNvPr id="3" name="Content Placeholder 2">
            <a:extLst>
              <a:ext uri="{FF2B5EF4-FFF2-40B4-BE49-F238E27FC236}">
                <a16:creationId xmlns:a16="http://schemas.microsoft.com/office/drawing/2014/main" id="{9DE0125D-7C22-48CC-90AA-183EEDA6DE98}"/>
              </a:ext>
            </a:extLst>
          </p:cNvPr>
          <p:cNvSpPr>
            <a:spLocks noGrp="1"/>
          </p:cNvSpPr>
          <p:nvPr>
            <p:ph idx="1"/>
          </p:nvPr>
        </p:nvSpPr>
        <p:spPr>
          <a:xfrm>
            <a:off x="393701" y="1926167"/>
            <a:ext cx="5943600" cy="4627033"/>
          </a:xfrm>
        </p:spPr>
        <p:txBody>
          <a:bodyPr>
            <a:noAutofit/>
          </a:bodyPr>
          <a:lstStyle/>
          <a:p>
            <a:r>
              <a:rPr lang="en-US" sz="2400" dirty="0"/>
              <a:t>The plan “works” – a son is born</a:t>
            </a:r>
          </a:p>
          <a:p>
            <a:r>
              <a:rPr lang="en-US" sz="2400" dirty="0"/>
              <a:t>But he is not the person God intended to be Abram’s heir</a:t>
            </a:r>
          </a:p>
          <a:p>
            <a:r>
              <a:rPr lang="en-US" sz="2400" dirty="0"/>
              <a:t>This causes arguing, fighting, envy, and unhappiness in the family </a:t>
            </a:r>
          </a:p>
          <a:p>
            <a:r>
              <a:rPr lang="en-US" sz="2400" dirty="0"/>
              <a:t>Almost every time someone tries to take more than one wife in the Bible, it leads to trouble </a:t>
            </a:r>
          </a:p>
          <a:p>
            <a:r>
              <a:rPr lang="en-US" sz="2400" dirty="0"/>
              <a:t>It’s trying to teach a lesson: stick with one spouse </a:t>
            </a:r>
          </a:p>
        </p:txBody>
      </p:sp>
      <p:pic>
        <p:nvPicPr>
          <p:cNvPr id="4098" name="Picture 2" descr="Image result for ishmael and abraham">
            <a:extLst>
              <a:ext uri="{FF2B5EF4-FFF2-40B4-BE49-F238E27FC236}">
                <a16:creationId xmlns:a16="http://schemas.microsoft.com/office/drawing/2014/main" id="{558B7A41-0B23-42B8-8072-ABF5157242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101600"/>
            <a:ext cx="4762500" cy="675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41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B2A20-D86F-4E45-8915-BB738482F0D0}"/>
              </a:ext>
            </a:extLst>
          </p:cNvPr>
          <p:cNvSpPr>
            <a:spLocks noGrp="1"/>
          </p:cNvSpPr>
          <p:nvPr>
            <p:ph type="title"/>
          </p:nvPr>
        </p:nvSpPr>
        <p:spPr>
          <a:xfrm>
            <a:off x="241300" y="287866"/>
            <a:ext cx="10131425" cy="1456267"/>
          </a:xfrm>
        </p:spPr>
        <p:txBody>
          <a:bodyPr/>
          <a:lstStyle/>
          <a:p>
            <a:r>
              <a:rPr lang="en-US" u="sng" dirty="0"/>
              <a:t>The covenant renewed	</a:t>
            </a:r>
          </a:p>
        </p:txBody>
      </p:sp>
      <p:sp>
        <p:nvSpPr>
          <p:cNvPr id="3" name="Content Placeholder 2">
            <a:extLst>
              <a:ext uri="{FF2B5EF4-FFF2-40B4-BE49-F238E27FC236}">
                <a16:creationId xmlns:a16="http://schemas.microsoft.com/office/drawing/2014/main" id="{927E21AB-55A2-4701-9053-C921A19AAE59}"/>
              </a:ext>
            </a:extLst>
          </p:cNvPr>
          <p:cNvSpPr>
            <a:spLocks noGrp="1"/>
          </p:cNvSpPr>
          <p:nvPr>
            <p:ph idx="1"/>
          </p:nvPr>
        </p:nvSpPr>
        <p:spPr>
          <a:xfrm>
            <a:off x="1" y="1016000"/>
            <a:ext cx="6248400" cy="5842001"/>
          </a:xfrm>
        </p:spPr>
        <p:txBody>
          <a:bodyPr>
            <a:noAutofit/>
          </a:bodyPr>
          <a:lstStyle/>
          <a:p>
            <a:r>
              <a:rPr lang="en-US" sz="2800" dirty="0"/>
              <a:t>God has to intervene and clean things up since things have gotten so bad</a:t>
            </a:r>
          </a:p>
          <a:p>
            <a:r>
              <a:rPr lang="en-US" sz="2800" dirty="0"/>
              <a:t>God repeats his promise of a great nation and adds to it</a:t>
            </a:r>
          </a:p>
          <a:p>
            <a:r>
              <a:rPr lang="en-US" sz="2800" dirty="0"/>
              <a:t>He promises for the first time that </a:t>
            </a:r>
            <a:r>
              <a:rPr lang="en-US" sz="2800" b="1" u="sng" dirty="0"/>
              <a:t>kings</a:t>
            </a:r>
            <a:r>
              <a:rPr lang="en-US" sz="2800" dirty="0"/>
              <a:t> will come from Abram and that Abram will be the father of many nations </a:t>
            </a:r>
          </a:p>
          <a:p>
            <a:r>
              <a:rPr lang="en-US" sz="2800" dirty="0"/>
              <a:t>This is related to the promise of a ‘great name’ (Gen. 12)</a:t>
            </a:r>
          </a:p>
        </p:txBody>
      </p:sp>
      <p:sp>
        <p:nvSpPr>
          <p:cNvPr id="4" name="AutoShape 2" descr="Image result for father of many nations">
            <a:extLst>
              <a:ext uri="{FF2B5EF4-FFF2-40B4-BE49-F238E27FC236}">
                <a16:creationId xmlns:a16="http://schemas.microsoft.com/office/drawing/2014/main" id="{BFD1E41C-6F63-4C48-905F-88AAF6139F9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310DE9D0-2D8C-4FEE-A11B-D237A307F008}"/>
              </a:ext>
            </a:extLst>
          </p:cNvPr>
          <p:cNvPicPr>
            <a:picLocks noChangeAspect="1"/>
          </p:cNvPicPr>
          <p:nvPr/>
        </p:nvPicPr>
        <p:blipFill>
          <a:blip r:embed="rId3"/>
          <a:stretch>
            <a:fillRect/>
          </a:stretch>
        </p:blipFill>
        <p:spPr>
          <a:xfrm>
            <a:off x="6345237" y="505618"/>
            <a:ext cx="5846763" cy="5846763"/>
          </a:xfrm>
          <a:prstGeom prst="rect">
            <a:avLst/>
          </a:prstGeom>
        </p:spPr>
      </p:pic>
    </p:spTree>
    <p:extLst>
      <p:ext uri="{BB962C8B-B14F-4D97-AF65-F5344CB8AC3E}">
        <p14:creationId xmlns:p14="http://schemas.microsoft.com/office/powerpoint/2010/main" val="95547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14947-2A5E-499A-984B-2A6A03FE4C81}"/>
              </a:ext>
            </a:extLst>
          </p:cNvPr>
          <p:cNvSpPr>
            <a:spLocks noGrp="1"/>
          </p:cNvSpPr>
          <p:nvPr>
            <p:ph type="title"/>
          </p:nvPr>
        </p:nvSpPr>
        <p:spPr>
          <a:xfrm>
            <a:off x="4955458" y="639097"/>
            <a:ext cx="6593075" cy="1612490"/>
          </a:xfrm>
        </p:spPr>
        <p:txBody>
          <a:bodyPr>
            <a:normAutofit/>
          </a:bodyPr>
          <a:lstStyle/>
          <a:p>
            <a:pPr algn="ctr"/>
            <a:r>
              <a:rPr lang="en-US" sz="5400" u="sng" dirty="0"/>
              <a:t>“GREAT NAME”</a:t>
            </a:r>
          </a:p>
        </p:txBody>
      </p:sp>
      <p:pic>
        <p:nvPicPr>
          <p:cNvPr id="6146" name="Picture 2" descr="Image result for king david">
            <a:extLst>
              <a:ext uri="{FF2B5EF4-FFF2-40B4-BE49-F238E27FC236}">
                <a16:creationId xmlns:a16="http://schemas.microsoft.com/office/drawing/2014/main" id="{12394A79-0DA3-4AF2-B048-B705DF42DE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692" r="21691" b="-1"/>
          <a:stretch/>
        </p:blipFill>
        <p:spPr bwMode="auto">
          <a:xfrm>
            <a:off x="20" y="975"/>
            <a:ext cx="463598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24B3E58-12B2-4876-BED7-8AEC1E1D3FAD}"/>
              </a:ext>
            </a:extLst>
          </p:cNvPr>
          <p:cNvSpPr>
            <a:spLocks noGrp="1"/>
          </p:cNvSpPr>
          <p:nvPr>
            <p:ph idx="1"/>
          </p:nvPr>
        </p:nvSpPr>
        <p:spPr>
          <a:xfrm>
            <a:off x="4955458" y="2251587"/>
            <a:ext cx="6593075" cy="3972232"/>
          </a:xfrm>
        </p:spPr>
        <p:txBody>
          <a:bodyPr>
            <a:normAutofit lnSpcReduction="10000"/>
          </a:bodyPr>
          <a:lstStyle/>
          <a:p>
            <a:r>
              <a:rPr lang="en-US" sz="4000" dirty="0"/>
              <a:t>Ancient times ‘great name’ was connected to kings</a:t>
            </a:r>
          </a:p>
          <a:p>
            <a:r>
              <a:rPr lang="en-US" sz="4000" dirty="0"/>
              <a:t>Ancient kings were ones thought to have great names</a:t>
            </a:r>
          </a:p>
          <a:p>
            <a:r>
              <a:rPr lang="en-US" sz="4000" dirty="0"/>
              <a:t>Also known as ‘fathers’ of their country </a:t>
            </a:r>
          </a:p>
        </p:txBody>
      </p:sp>
    </p:spTree>
    <p:extLst>
      <p:ext uri="{BB962C8B-B14F-4D97-AF65-F5344CB8AC3E}">
        <p14:creationId xmlns:p14="http://schemas.microsoft.com/office/powerpoint/2010/main" val="107525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CA00D-B5EF-418B-B8C7-ECB25FA77D29}"/>
              </a:ext>
            </a:extLst>
          </p:cNvPr>
          <p:cNvSpPr>
            <a:spLocks noGrp="1"/>
          </p:cNvSpPr>
          <p:nvPr>
            <p:ph type="title"/>
          </p:nvPr>
        </p:nvSpPr>
        <p:spPr>
          <a:xfrm>
            <a:off x="596901" y="0"/>
            <a:ext cx="10131425" cy="1456267"/>
          </a:xfrm>
        </p:spPr>
        <p:txBody>
          <a:bodyPr/>
          <a:lstStyle/>
          <a:p>
            <a:r>
              <a:rPr lang="en-US" u="sng" dirty="0"/>
              <a:t>The father of many nations </a:t>
            </a:r>
          </a:p>
        </p:txBody>
      </p:sp>
      <p:sp>
        <p:nvSpPr>
          <p:cNvPr id="3" name="Content Placeholder 2">
            <a:extLst>
              <a:ext uri="{FF2B5EF4-FFF2-40B4-BE49-F238E27FC236}">
                <a16:creationId xmlns:a16="http://schemas.microsoft.com/office/drawing/2014/main" id="{D9ABD7AB-C2BC-418A-8670-9CE3E31F894A}"/>
              </a:ext>
            </a:extLst>
          </p:cNvPr>
          <p:cNvSpPr>
            <a:spLocks noGrp="1"/>
          </p:cNvSpPr>
          <p:nvPr>
            <p:ph idx="1"/>
          </p:nvPr>
        </p:nvSpPr>
        <p:spPr>
          <a:xfrm>
            <a:off x="254001" y="1193800"/>
            <a:ext cx="6819900" cy="5537199"/>
          </a:xfrm>
        </p:spPr>
        <p:txBody>
          <a:bodyPr>
            <a:normAutofit lnSpcReduction="10000"/>
          </a:bodyPr>
          <a:lstStyle/>
          <a:p>
            <a:r>
              <a:rPr lang="en-US" sz="2800" dirty="0"/>
              <a:t>Emperors who ruled over MANY nationalities and ethnicities were “fathers of many nations”</a:t>
            </a:r>
          </a:p>
          <a:p>
            <a:r>
              <a:rPr lang="en-US" sz="2800" dirty="0"/>
              <a:t>The promise that Abram would become the father of many nations points to the same reality</a:t>
            </a:r>
          </a:p>
          <a:p>
            <a:r>
              <a:rPr lang="en-US" sz="2800" dirty="0"/>
              <a:t>Abram’s descendants would include great kings with great names</a:t>
            </a:r>
          </a:p>
          <a:p>
            <a:r>
              <a:rPr lang="en-US" sz="2800" dirty="0"/>
              <a:t>They would become emperors and fathers of many nations </a:t>
            </a:r>
          </a:p>
          <a:p>
            <a:r>
              <a:rPr lang="en-US" sz="2800" dirty="0"/>
              <a:t>So the promises to Abraham would be seen in his descendants </a:t>
            </a:r>
          </a:p>
        </p:txBody>
      </p:sp>
      <p:pic>
        <p:nvPicPr>
          <p:cNvPr id="1026" name="Picture 2" descr="Image result for emperors and kings">
            <a:extLst>
              <a:ext uri="{FF2B5EF4-FFF2-40B4-BE49-F238E27FC236}">
                <a16:creationId xmlns:a16="http://schemas.microsoft.com/office/drawing/2014/main" id="{FC1AC23A-C3F7-46F2-A831-3A6BBA6F13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4899" y="1014205"/>
            <a:ext cx="4140200" cy="4829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23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2050" name="Picture 2" descr="Image result for abraham">
            <a:extLst>
              <a:ext uri="{FF2B5EF4-FFF2-40B4-BE49-F238E27FC236}">
                <a16:creationId xmlns:a16="http://schemas.microsoft.com/office/drawing/2014/main" id="{5F5AE797-2009-43F2-8E52-171D427195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111"/>
          <a:stretch/>
        </p:blipFill>
        <p:spPr bwMode="auto">
          <a:xfrm>
            <a:off x="-6310" y="16533"/>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descr="A close up of a watch&#10;&#10;Description generated with high confidence">
            <a:extLst>
              <a:ext uri="{FF2B5EF4-FFF2-40B4-BE49-F238E27FC236}">
                <a16:creationId xmlns:a16="http://schemas.microsoft.com/office/drawing/2014/main" id="{0C8B7D16-051E-4562-B872-ABF369C457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3" name="Freeform 5">
            <a:extLst>
              <a:ext uri="{FF2B5EF4-FFF2-40B4-BE49-F238E27FC236}">
                <a16:creationId xmlns:a16="http://schemas.microsoft.com/office/drawing/2014/main" id="{ED10CF64-F588-4794-80E9-12CBA17849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16466" y="-18309"/>
            <a:ext cx="11159068" cy="6894618"/>
          </a:xfrm>
          <a:custGeom>
            <a:avLst/>
            <a:gdLst>
              <a:gd name="T0" fmla="*/ 2331 w 2331"/>
              <a:gd name="T1" fmla="*/ 721 h 1440"/>
              <a:gd name="T2" fmla="*/ 2082 w 2331"/>
              <a:gd name="T3" fmla="*/ 0 h 1440"/>
              <a:gd name="T4" fmla="*/ 249 w 2331"/>
              <a:gd name="T5" fmla="*/ 0 h 1440"/>
              <a:gd name="T6" fmla="*/ 0 w 2331"/>
              <a:gd name="T7" fmla="*/ 721 h 1440"/>
              <a:gd name="T8" fmla="*/ 248 w 2331"/>
              <a:gd name="T9" fmla="*/ 1440 h 1440"/>
              <a:gd name="T10" fmla="*/ 2083 w 2331"/>
              <a:gd name="T11" fmla="*/ 1440 h 1440"/>
              <a:gd name="T12" fmla="*/ 2331 w 2331"/>
              <a:gd name="T13" fmla="*/ 721 h 1440"/>
            </a:gdLst>
            <a:ahLst/>
            <a:cxnLst>
              <a:cxn ang="0">
                <a:pos x="T0" y="T1"/>
              </a:cxn>
              <a:cxn ang="0">
                <a:pos x="T2" y="T3"/>
              </a:cxn>
              <a:cxn ang="0">
                <a:pos x="T4" y="T5"/>
              </a:cxn>
              <a:cxn ang="0">
                <a:pos x="T6" y="T7"/>
              </a:cxn>
              <a:cxn ang="0">
                <a:pos x="T8" y="T9"/>
              </a:cxn>
              <a:cxn ang="0">
                <a:pos x="T10" y="T11"/>
              </a:cxn>
              <a:cxn ang="0">
                <a:pos x="T12" y="T13"/>
              </a:cxn>
            </a:cxnLst>
            <a:rect l="0" t="0" r="r" b="b"/>
            <a:pathLst>
              <a:path w="2331" h="1440">
                <a:moveTo>
                  <a:pt x="2331" y="721"/>
                </a:moveTo>
                <a:cubicBezTo>
                  <a:pt x="2331" y="449"/>
                  <a:pt x="2238" y="198"/>
                  <a:pt x="2082" y="0"/>
                </a:cubicBezTo>
                <a:cubicBezTo>
                  <a:pt x="249" y="0"/>
                  <a:pt x="249" y="0"/>
                  <a:pt x="249" y="0"/>
                </a:cubicBezTo>
                <a:cubicBezTo>
                  <a:pt x="93" y="198"/>
                  <a:pt x="0" y="449"/>
                  <a:pt x="0" y="721"/>
                </a:cubicBezTo>
                <a:cubicBezTo>
                  <a:pt x="0" y="992"/>
                  <a:pt x="92" y="1242"/>
                  <a:pt x="248" y="1440"/>
                </a:cubicBezTo>
                <a:cubicBezTo>
                  <a:pt x="2083" y="1440"/>
                  <a:pt x="2083" y="1440"/>
                  <a:pt x="2083" y="1440"/>
                </a:cubicBezTo>
                <a:cubicBezTo>
                  <a:pt x="2239" y="1242"/>
                  <a:pt x="2331" y="992"/>
                  <a:pt x="2331" y="72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6CB1A253-30D8-4C25-80ED-F2B637CC169A}"/>
              </a:ext>
            </a:extLst>
          </p:cNvPr>
          <p:cNvSpPr>
            <a:spLocks noGrp="1"/>
          </p:cNvSpPr>
          <p:nvPr>
            <p:ph type="title"/>
          </p:nvPr>
        </p:nvSpPr>
        <p:spPr>
          <a:xfrm>
            <a:off x="1380067" y="838200"/>
            <a:ext cx="9437159" cy="1227667"/>
          </a:xfrm>
        </p:spPr>
        <p:txBody>
          <a:bodyPr>
            <a:normAutofit/>
          </a:bodyPr>
          <a:lstStyle/>
          <a:p>
            <a:pPr algn="ctr"/>
            <a:r>
              <a:rPr lang="en-US" sz="4800" b="1" u="sng" dirty="0"/>
              <a:t>From Abram to Abraham</a:t>
            </a:r>
          </a:p>
        </p:txBody>
      </p:sp>
      <p:sp>
        <p:nvSpPr>
          <p:cNvPr id="3" name="Content Placeholder 2">
            <a:extLst>
              <a:ext uri="{FF2B5EF4-FFF2-40B4-BE49-F238E27FC236}">
                <a16:creationId xmlns:a16="http://schemas.microsoft.com/office/drawing/2014/main" id="{F11D1E75-8248-45F3-9EF5-B5B0A57FA416}"/>
              </a:ext>
            </a:extLst>
          </p:cNvPr>
          <p:cNvSpPr>
            <a:spLocks noGrp="1"/>
          </p:cNvSpPr>
          <p:nvPr>
            <p:ph idx="1"/>
          </p:nvPr>
        </p:nvSpPr>
        <p:spPr>
          <a:xfrm>
            <a:off x="1371100" y="1995385"/>
            <a:ext cx="9437159" cy="4867922"/>
          </a:xfrm>
        </p:spPr>
        <p:txBody>
          <a:bodyPr>
            <a:normAutofit/>
          </a:bodyPr>
          <a:lstStyle/>
          <a:p>
            <a:r>
              <a:rPr lang="en-US" sz="4000" dirty="0"/>
              <a:t>To highlight the connection with the promise of a great name, God actually gives Abram a new name – Abraham</a:t>
            </a:r>
          </a:p>
          <a:p>
            <a:r>
              <a:rPr lang="en-US" sz="4000" dirty="0"/>
              <a:t>He also gives him a ‘covenant duty’ – circumcision</a:t>
            </a:r>
          </a:p>
          <a:p>
            <a:r>
              <a:rPr lang="en-US" sz="4000" dirty="0"/>
              <a:t>Why would God make Abraham do this? </a:t>
            </a:r>
          </a:p>
          <a:p>
            <a:endParaRPr lang="en-US" dirty="0"/>
          </a:p>
        </p:txBody>
      </p:sp>
    </p:spTree>
    <p:extLst>
      <p:ext uri="{BB962C8B-B14F-4D97-AF65-F5344CB8AC3E}">
        <p14:creationId xmlns:p14="http://schemas.microsoft.com/office/powerpoint/2010/main" val="80001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93D95-FA0A-4106-B9B7-88A29E2D065E}"/>
              </a:ext>
            </a:extLst>
          </p:cNvPr>
          <p:cNvSpPr>
            <a:spLocks noGrp="1"/>
          </p:cNvSpPr>
          <p:nvPr>
            <p:ph type="title"/>
          </p:nvPr>
        </p:nvSpPr>
        <p:spPr>
          <a:xfrm>
            <a:off x="140930" y="240344"/>
            <a:ext cx="6057900" cy="1456267"/>
          </a:xfrm>
        </p:spPr>
        <p:txBody>
          <a:bodyPr>
            <a:normAutofit/>
          </a:bodyPr>
          <a:lstStyle/>
          <a:p>
            <a:r>
              <a:rPr lang="en-US" b="1" u="sng" dirty="0"/>
              <a:t>Stage 2 of the covenant </a:t>
            </a:r>
          </a:p>
        </p:txBody>
      </p:sp>
      <p:sp>
        <p:nvSpPr>
          <p:cNvPr id="3" name="Content Placeholder 2">
            <a:extLst>
              <a:ext uri="{FF2B5EF4-FFF2-40B4-BE49-F238E27FC236}">
                <a16:creationId xmlns:a16="http://schemas.microsoft.com/office/drawing/2014/main" id="{D32FF5DB-9C12-4FFE-B8C5-7EC9017E68AD}"/>
              </a:ext>
            </a:extLst>
          </p:cNvPr>
          <p:cNvSpPr>
            <a:spLocks noGrp="1"/>
          </p:cNvSpPr>
          <p:nvPr>
            <p:ph idx="1"/>
          </p:nvPr>
        </p:nvSpPr>
        <p:spPr>
          <a:xfrm>
            <a:off x="64115" y="914401"/>
            <a:ext cx="5905500" cy="5816600"/>
          </a:xfrm>
        </p:spPr>
        <p:txBody>
          <a:bodyPr>
            <a:normAutofit/>
          </a:bodyPr>
          <a:lstStyle/>
          <a:p>
            <a:r>
              <a:rPr lang="en-US" sz="2400" dirty="0"/>
              <a:t>Possibly because of how Abraham went astray with Hagar </a:t>
            </a:r>
          </a:p>
          <a:p>
            <a:r>
              <a:rPr lang="en-US" sz="2400" dirty="0"/>
              <a:t>It may be a symbolic rebuke of what Abraham did</a:t>
            </a:r>
          </a:p>
          <a:p>
            <a:r>
              <a:rPr lang="en-US" sz="2400" dirty="0"/>
              <a:t>Another possibility…Abraham is symbolizing that “If I don’t keep my covenant duties may I be cut off (or killed) like this piece of flesh”</a:t>
            </a:r>
          </a:p>
          <a:p>
            <a:r>
              <a:rPr lang="en-US" sz="2400" dirty="0"/>
              <a:t>In Gen. 15 Abram cuts animals, but in Gen. 17 Abram cuts himself</a:t>
            </a:r>
          </a:p>
          <a:p>
            <a:r>
              <a:rPr lang="en-US" sz="2400" dirty="0"/>
              <a:t>The things Abraham has to do for the covenant are becoming more serious</a:t>
            </a:r>
          </a:p>
        </p:txBody>
      </p:sp>
      <p:pic>
        <p:nvPicPr>
          <p:cNvPr id="3074" name="Picture 2" descr="Image result for the covenant with abraham">
            <a:extLst>
              <a:ext uri="{FF2B5EF4-FFF2-40B4-BE49-F238E27FC236}">
                <a16:creationId xmlns:a16="http://schemas.microsoft.com/office/drawing/2014/main" id="{4193E6DA-54A4-4DCB-A98D-72B66274ED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642" r="25483" b="2"/>
          <a:stretch/>
        </p:blipFill>
        <p:spPr bwMode="auto">
          <a:xfrm>
            <a:off x="6198830" y="639097"/>
            <a:ext cx="5447070" cy="5250425"/>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35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FFE7B-8FD9-481F-A6E1-498163973855}"/>
              </a:ext>
            </a:extLst>
          </p:cNvPr>
          <p:cNvSpPr>
            <a:spLocks noGrp="1"/>
          </p:cNvSpPr>
          <p:nvPr>
            <p:ph type="title"/>
          </p:nvPr>
        </p:nvSpPr>
        <p:spPr>
          <a:xfrm>
            <a:off x="685801" y="609600"/>
            <a:ext cx="5219699" cy="1456267"/>
          </a:xfrm>
        </p:spPr>
        <p:txBody>
          <a:bodyPr>
            <a:normAutofit/>
          </a:bodyPr>
          <a:lstStyle/>
          <a:p>
            <a:r>
              <a:rPr lang="en-US" b="1" dirty="0"/>
              <a:t>Present state</a:t>
            </a:r>
          </a:p>
        </p:txBody>
      </p:sp>
      <p:sp>
        <p:nvSpPr>
          <p:cNvPr id="3" name="Content Placeholder 2">
            <a:extLst>
              <a:ext uri="{FF2B5EF4-FFF2-40B4-BE49-F238E27FC236}">
                <a16:creationId xmlns:a16="http://schemas.microsoft.com/office/drawing/2014/main" id="{A77555A2-D66E-4677-8439-EAE75A35B7AC}"/>
              </a:ext>
            </a:extLst>
          </p:cNvPr>
          <p:cNvSpPr>
            <a:spLocks noGrp="1"/>
          </p:cNvSpPr>
          <p:nvPr>
            <p:ph idx="1"/>
          </p:nvPr>
        </p:nvSpPr>
        <p:spPr>
          <a:xfrm>
            <a:off x="685801" y="1637414"/>
            <a:ext cx="6427380" cy="4795283"/>
          </a:xfrm>
        </p:spPr>
        <p:txBody>
          <a:bodyPr>
            <a:normAutofit/>
          </a:bodyPr>
          <a:lstStyle/>
          <a:p>
            <a:r>
              <a:rPr lang="en-US" sz="3200" dirty="0"/>
              <a:t>Humanity is scattered across the earth in disharmony</a:t>
            </a:r>
          </a:p>
          <a:p>
            <a:r>
              <a:rPr lang="en-US" sz="3200" dirty="0"/>
              <a:t>The family relationship with God has been broken </a:t>
            </a:r>
          </a:p>
          <a:p>
            <a:r>
              <a:rPr lang="en-US" sz="3200" dirty="0"/>
              <a:t>The situation needs to be fixed</a:t>
            </a:r>
          </a:p>
          <a:p>
            <a:r>
              <a:rPr lang="en-US" sz="3200" dirty="0"/>
              <a:t>God makes a decision that will alter history forever</a:t>
            </a:r>
          </a:p>
        </p:txBody>
      </p:sp>
      <p:pic>
        <p:nvPicPr>
          <p:cNvPr id="1026" name="Picture 2" descr="Image result for abraham bible">
            <a:extLst>
              <a:ext uri="{FF2B5EF4-FFF2-40B4-BE49-F238E27FC236}">
                <a16:creationId xmlns:a16="http://schemas.microsoft.com/office/drawing/2014/main" id="{F6E52B1C-6687-41F8-A93E-BFBE802785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0" r="21640" b="-1"/>
          <a:stretch/>
        </p:blipFill>
        <p:spPr bwMode="auto">
          <a:xfrm>
            <a:off x="7268902" y="609600"/>
            <a:ext cx="4411722" cy="5250425"/>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16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4098" name="Picture 2" descr="Image result for the covenant with abraham">
            <a:extLst>
              <a:ext uri="{FF2B5EF4-FFF2-40B4-BE49-F238E27FC236}">
                <a16:creationId xmlns:a16="http://schemas.microsoft.com/office/drawing/2014/main" id="{49063A85-B0A3-4814-86B3-4CA52F4105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595" b="40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0C8B7D16-051E-4562-B872-ABF369C457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3" name="Freeform 5">
            <a:extLst>
              <a:ext uri="{FF2B5EF4-FFF2-40B4-BE49-F238E27FC236}">
                <a16:creationId xmlns:a16="http://schemas.microsoft.com/office/drawing/2014/main" id="{ED10CF64-F588-4794-80E9-12CBA17849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16466" y="-18309"/>
            <a:ext cx="11159068" cy="6894618"/>
          </a:xfrm>
          <a:custGeom>
            <a:avLst/>
            <a:gdLst>
              <a:gd name="T0" fmla="*/ 2331 w 2331"/>
              <a:gd name="T1" fmla="*/ 721 h 1440"/>
              <a:gd name="T2" fmla="*/ 2082 w 2331"/>
              <a:gd name="T3" fmla="*/ 0 h 1440"/>
              <a:gd name="T4" fmla="*/ 249 w 2331"/>
              <a:gd name="T5" fmla="*/ 0 h 1440"/>
              <a:gd name="T6" fmla="*/ 0 w 2331"/>
              <a:gd name="T7" fmla="*/ 721 h 1440"/>
              <a:gd name="T8" fmla="*/ 248 w 2331"/>
              <a:gd name="T9" fmla="*/ 1440 h 1440"/>
              <a:gd name="T10" fmla="*/ 2083 w 2331"/>
              <a:gd name="T11" fmla="*/ 1440 h 1440"/>
              <a:gd name="T12" fmla="*/ 2331 w 2331"/>
              <a:gd name="T13" fmla="*/ 721 h 1440"/>
            </a:gdLst>
            <a:ahLst/>
            <a:cxnLst>
              <a:cxn ang="0">
                <a:pos x="T0" y="T1"/>
              </a:cxn>
              <a:cxn ang="0">
                <a:pos x="T2" y="T3"/>
              </a:cxn>
              <a:cxn ang="0">
                <a:pos x="T4" y="T5"/>
              </a:cxn>
              <a:cxn ang="0">
                <a:pos x="T6" y="T7"/>
              </a:cxn>
              <a:cxn ang="0">
                <a:pos x="T8" y="T9"/>
              </a:cxn>
              <a:cxn ang="0">
                <a:pos x="T10" y="T11"/>
              </a:cxn>
              <a:cxn ang="0">
                <a:pos x="T12" y="T13"/>
              </a:cxn>
            </a:cxnLst>
            <a:rect l="0" t="0" r="r" b="b"/>
            <a:pathLst>
              <a:path w="2331" h="1440">
                <a:moveTo>
                  <a:pt x="2331" y="721"/>
                </a:moveTo>
                <a:cubicBezTo>
                  <a:pt x="2331" y="449"/>
                  <a:pt x="2238" y="198"/>
                  <a:pt x="2082" y="0"/>
                </a:cubicBezTo>
                <a:cubicBezTo>
                  <a:pt x="249" y="0"/>
                  <a:pt x="249" y="0"/>
                  <a:pt x="249" y="0"/>
                </a:cubicBezTo>
                <a:cubicBezTo>
                  <a:pt x="93" y="198"/>
                  <a:pt x="0" y="449"/>
                  <a:pt x="0" y="721"/>
                </a:cubicBezTo>
                <a:cubicBezTo>
                  <a:pt x="0" y="992"/>
                  <a:pt x="92" y="1242"/>
                  <a:pt x="248" y="1440"/>
                </a:cubicBezTo>
                <a:cubicBezTo>
                  <a:pt x="2083" y="1440"/>
                  <a:pt x="2083" y="1440"/>
                  <a:pt x="2083" y="1440"/>
                </a:cubicBezTo>
                <a:cubicBezTo>
                  <a:pt x="2239" y="1242"/>
                  <a:pt x="2331" y="992"/>
                  <a:pt x="2331" y="72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06AE6DD0-EC49-4E43-AD60-E96E49CD6954}"/>
              </a:ext>
            </a:extLst>
          </p:cNvPr>
          <p:cNvSpPr>
            <a:spLocks noGrp="1"/>
          </p:cNvSpPr>
          <p:nvPr>
            <p:ph type="title"/>
          </p:nvPr>
        </p:nvSpPr>
        <p:spPr>
          <a:xfrm>
            <a:off x="1380067" y="838200"/>
            <a:ext cx="9437159" cy="1227667"/>
          </a:xfrm>
        </p:spPr>
        <p:txBody>
          <a:bodyPr>
            <a:normAutofit/>
          </a:bodyPr>
          <a:lstStyle/>
          <a:p>
            <a:pPr algn="ctr"/>
            <a:r>
              <a:rPr lang="en-US" sz="4800" b="1" dirty="0"/>
              <a:t>Stage 2 of the covenant</a:t>
            </a:r>
          </a:p>
        </p:txBody>
      </p:sp>
      <p:sp>
        <p:nvSpPr>
          <p:cNvPr id="3" name="Content Placeholder 2">
            <a:extLst>
              <a:ext uri="{FF2B5EF4-FFF2-40B4-BE49-F238E27FC236}">
                <a16:creationId xmlns:a16="http://schemas.microsoft.com/office/drawing/2014/main" id="{44F24CC6-2F7C-4786-914B-FB59358F50B3}"/>
              </a:ext>
            </a:extLst>
          </p:cNvPr>
          <p:cNvSpPr>
            <a:spLocks noGrp="1"/>
          </p:cNvSpPr>
          <p:nvPr>
            <p:ph idx="1"/>
          </p:nvPr>
        </p:nvSpPr>
        <p:spPr>
          <a:xfrm>
            <a:off x="1380067" y="1524000"/>
            <a:ext cx="9437159" cy="5651499"/>
          </a:xfrm>
        </p:spPr>
        <p:txBody>
          <a:bodyPr>
            <a:normAutofit/>
          </a:bodyPr>
          <a:lstStyle/>
          <a:p>
            <a:r>
              <a:rPr lang="en-US" sz="3200" dirty="0"/>
              <a:t>In many covenant-making ceremonies for the Israelites they would always cut something to symbolize the promise made</a:t>
            </a:r>
          </a:p>
          <a:p>
            <a:r>
              <a:rPr lang="en-US" sz="3200" dirty="0"/>
              <a:t>Cutting produced blood which meant:</a:t>
            </a:r>
          </a:p>
          <a:p>
            <a:pPr marL="800100" lvl="1" indent="-342900">
              <a:buFont typeface="+mj-lt"/>
              <a:buAutoNum type="arabicPeriod"/>
            </a:pPr>
            <a:r>
              <a:rPr lang="en-US" sz="2800" dirty="0"/>
              <a:t>Two covenant parties now shared one blood – they were family</a:t>
            </a:r>
          </a:p>
          <a:p>
            <a:pPr marL="800100" lvl="1" indent="-342900">
              <a:buFont typeface="+mj-lt"/>
              <a:buAutoNum type="arabicPeriod"/>
            </a:pPr>
            <a:r>
              <a:rPr lang="en-US" sz="2800" dirty="0"/>
              <a:t>If one of the parties broke the covenant they promised that their blood would be shed</a:t>
            </a:r>
          </a:p>
          <a:p>
            <a:pPr marL="800100" lvl="1" indent="-342900">
              <a:buFont typeface="+mj-lt"/>
              <a:buAutoNum type="arabicPeriod"/>
            </a:pPr>
            <a:endParaRPr lang="en-US" dirty="0"/>
          </a:p>
        </p:txBody>
      </p:sp>
    </p:spTree>
    <p:extLst>
      <p:ext uri="{BB962C8B-B14F-4D97-AF65-F5344CB8AC3E}">
        <p14:creationId xmlns:p14="http://schemas.microsoft.com/office/powerpoint/2010/main" val="118925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E19A7-8B57-42F1-9BF8-4276CA9F4E0F}"/>
              </a:ext>
            </a:extLst>
          </p:cNvPr>
          <p:cNvSpPr>
            <a:spLocks noGrp="1"/>
          </p:cNvSpPr>
          <p:nvPr>
            <p:ph type="title"/>
          </p:nvPr>
        </p:nvSpPr>
        <p:spPr>
          <a:xfrm>
            <a:off x="4955457" y="397797"/>
            <a:ext cx="6593075" cy="1612490"/>
          </a:xfrm>
        </p:spPr>
        <p:txBody>
          <a:bodyPr>
            <a:normAutofit/>
          </a:bodyPr>
          <a:lstStyle/>
          <a:p>
            <a:pPr algn="ctr"/>
            <a:r>
              <a:rPr lang="en-US" sz="6000" b="1" u="sng" dirty="0"/>
              <a:t>Genesis 17</a:t>
            </a:r>
          </a:p>
        </p:txBody>
      </p:sp>
      <p:pic>
        <p:nvPicPr>
          <p:cNvPr id="5122" name="Picture 2" descr="Image result for isaac is born">
            <a:extLst>
              <a:ext uri="{FF2B5EF4-FFF2-40B4-BE49-F238E27FC236}">
                <a16:creationId xmlns:a16="http://schemas.microsoft.com/office/drawing/2014/main" id="{02832E70-8903-4A3C-AA5C-18EA59042A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34" r="4158"/>
          <a:stretch/>
        </p:blipFill>
        <p:spPr bwMode="auto">
          <a:xfrm>
            <a:off x="20" y="975"/>
            <a:ext cx="463598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B161705-EBB9-4297-A517-F3FB94C32857}"/>
              </a:ext>
            </a:extLst>
          </p:cNvPr>
          <p:cNvSpPr>
            <a:spLocks noGrp="1"/>
          </p:cNvSpPr>
          <p:nvPr>
            <p:ph idx="1"/>
          </p:nvPr>
        </p:nvSpPr>
        <p:spPr>
          <a:xfrm>
            <a:off x="4955458" y="1638300"/>
            <a:ext cx="6593075" cy="5219700"/>
          </a:xfrm>
        </p:spPr>
        <p:txBody>
          <a:bodyPr>
            <a:normAutofit fontScale="92500"/>
          </a:bodyPr>
          <a:lstStyle/>
          <a:p>
            <a:r>
              <a:rPr lang="en-US" sz="3000" dirty="0"/>
              <a:t>The last thing God does in Gen. 17 is clear up who is going to be the covenant heir</a:t>
            </a:r>
          </a:p>
          <a:p>
            <a:r>
              <a:rPr lang="en-US" sz="3000" dirty="0"/>
              <a:t>God makes it clear that Ishmael (Hagar’s son) will be blessed but will not receive the covenant blessing because he did not come from Sarah, who was supposed to be Abraham’s ONE wife</a:t>
            </a:r>
          </a:p>
          <a:p>
            <a:r>
              <a:rPr lang="en-US" sz="3000" dirty="0"/>
              <a:t>Soon Isaac will be born and Hagar and Ishmael will be disinherited but taken care of by God </a:t>
            </a:r>
          </a:p>
          <a:p>
            <a:endParaRPr lang="en-US" dirty="0"/>
          </a:p>
        </p:txBody>
      </p:sp>
    </p:spTree>
    <p:extLst>
      <p:ext uri="{BB962C8B-B14F-4D97-AF65-F5344CB8AC3E}">
        <p14:creationId xmlns:p14="http://schemas.microsoft.com/office/powerpoint/2010/main" val="277356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50DA3-D39B-4A37-B969-922CE2E4DE00}"/>
              </a:ext>
            </a:extLst>
          </p:cNvPr>
          <p:cNvSpPr>
            <a:spLocks noGrp="1"/>
          </p:cNvSpPr>
          <p:nvPr>
            <p:ph type="title"/>
          </p:nvPr>
        </p:nvSpPr>
        <p:spPr>
          <a:xfrm>
            <a:off x="4955458" y="639097"/>
            <a:ext cx="6593075" cy="1612490"/>
          </a:xfrm>
        </p:spPr>
        <p:txBody>
          <a:bodyPr>
            <a:normAutofit/>
          </a:bodyPr>
          <a:lstStyle/>
          <a:p>
            <a:pPr algn="ctr"/>
            <a:r>
              <a:rPr lang="en-US" b="1" u="sng" dirty="0"/>
              <a:t>The final covenant with Abraham</a:t>
            </a:r>
          </a:p>
        </p:txBody>
      </p:sp>
      <p:pic>
        <p:nvPicPr>
          <p:cNvPr id="6146" name="Picture 2" descr="Image result for the covenant with abraham">
            <a:extLst>
              <a:ext uri="{FF2B5EF4-FFF2-40B4-BE49-F238E27FC236}">
                <a16:creationId xmlns:a16="http://schemas.microsoft.com/office/drawing/2014/main" id="{630A7131-D8D2-43B1-8034-E2B7467B33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5" r="13163"/>
          <a:stretch/>
        </p:blipFill>
        <p:spPr bwMode="auto">
          <a:xfrm>
            <a:off x="20" y="975"/>
            <a:ext cx="463598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C2049C0-DD1D-4018-A857-8A573350D1FB}"/>
              </a:ext>
            </a:extLst>
          </p:cNvPr>
          <p:cNvSpPr>
            <a:spLocks noGrp="1"/>
          </p:cNvSpPr>
          <p:nvPr>
            <p:ph idx="1"/>
          </p:nvPr>
        </p:nvSpPr>
        <p:spPr>
          <a:xfrm>
            <a:off x="4955458" y="2006600"/>
            <a:ext cx="6593075" cy="4851399"/>
          </a:xfrm>
        </p:spPr>
        <p:txBody>
          <a:bodyPr>
            <a:normAutofit/>
          </a:bodyPr>
          <a:lstStyle/>
          <a:p>
            <a:r>
              <a:rPr lang="en-US" sz="3200" dirty="0"/>
              <a:t>By the end of Gen. 21 things seem to be working out well for Abraham</a:t>
            </a:r>
          </a:p>
          <a:p>
            <a:r>
              <a:rPr lang="en-US" sz="3200" dirty="0"/>
              <a:t>The promises of a great name and nation have been worked into the covenant </a:t>
            </a:r>
          </a:p>
          <a:p>
            <a:r>
              <a:rPr lang="en-US" sz="3200" dirty="0"/>
              <a:t>But the last and best promise of the universal blessing to the whole human family hasn’t been mentioned since Gen. 12:3</a:t>
            </a:r>
          </a:p>
        </p:txBody>
      </p:sp>
    </p:spTree>
    <p:extLst>
      <p:ext uri="{BB962C8B-B14F-4D97-AF65-F5344CB8AC3E}">
        <p14:creationId xmlns:p14="http://schemas.microsoft.com/office/powerpoint/2010/main" val="261523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2B393-5603-4F87-B351-314B28E04FB3}"/>
              </a:ext>
            </a:extLst>
          </p:cNvPr>
          <p:cNvSpPr>
            <a:spLocks noGrp="1"/>
          </p:cNvSpPr>
          <p:nvPr>
            <p:ph type="title"/>
          </p:nvPr>
        </p:nvSpPr>
        <p:spPr>
          <a:xfrm>
            <a:off x="4955457" y="266701"/>
            <a:ext cx="6593075" cy="1612490"/>
          </a:xfrm>
        </p:spPr>
        <p:txBody>
          <a:bodyPr>
            <a:normAutofit/>
          </a:bodyPr>
          <a:lstStyle/>
          <a:p>
            <a:pPr algn="ctr"/>
            <a:r>
              <a:rPr lang="en-US" b="1" dirty="0"/>
              <a:t>God tests Abraham</a:t>
            </a:r>
          </a:p>
        </p:txBody>
      </p:sp>
      <p:pic>
        <p:nvPicPr>
          <p:cNvPr id="7170" name="Picture 2" descr="Image result for abraham and isaac">
            <a:extLst>
              <a:ext uri="{FF2B5EF4-FFF2-40B4-BE49-F238E27FC236}">
                <a16:creationId xmlns:a16="http://schemas.microsoft.com/office/drawing/2014/main" id="{F3BE4CD7-AD00-4214-AA0D-46D19F81BE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988" r="23833"/>
          <a:stretch/>
        </p:blipFill>
        <p:spPr bwMode="auto">
          <a:xfrm>
            <a:off x="20" y="975"/>
            <a:ext cx="463598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65C6609-82CC-4AB2-A69A-1B696A098852}"/>
              </a:ext>
            </a:extLst>
          </p:cNvPr>
          <p:cNvSpPr>
            <a:spLocks noGrp="1"/>
          </p:cNvSpPr>
          <p:nvPr>
            <p:ph idx="1"/>
          </p:nvPr>
        </p:nvSpPr>
        <p:spPr>
          <a:xfrm>
            <a:off x="4955456" y="1705486"/>
            <a:ext cx="6593075" cy="4339713"/>
          </a:xfrm>
        </p:spPr>
        <p:txBody>
          <a:bodyPr>
            <a:noAutofit/>
          </a:bodyPr>
          <a:lstStyle/>
          <a:p>
            <a:r>
              <a:rPr lang="en-US" sz="3600" dirty="0"/>
              <a:t>The answer comes in Genesis 22</a:t>
            </a:r>
          </a:p>
          <a:p>
            <a:r>
              <a:rPr lang="en-US" sz="3600" dirty="0"/>
              <a:t>But first God wants to see if Abraham and Isaac are the right people to bring blessing into the rest of humanity</a:t>
            </a:r>
          </a:p>
          <a:p>
            <a:r>
              <a:rPr lang="en-US" sz="3600" dirty="0"/>
              <a:t>He tells Abraham to take his “only son” Isaac to Mt. Moriah and offer him as a sacrifice</a:t>
            </a:r>
          </a:p>
        </p:txBody>
      </p:sp>
    </p:spTree>
    <p:extLst>
      <p:ext uri="{BB962C8B-B14F-4D97-AF65-F5344CB8AC3E}">
        <p14:creationId xmlns:p14="http://schemas.microsoft.com/office/powerpoint/2010/main" val="275805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414EC-026F-4CAA-A3F1-C8758F6C135C}"/>
              </a:ext>
            </a:extLst>
          </p:cNvPr>
          <p:cNvSpPr>
            <a:spLocks noGrp="1"/>
          </p:cNvSpPr>
          <p:nvPr>
            <p:ph type="title"/>
          </p:nvPr>
        </p:nvSpPr>
        <p:spPr>
          <a:xfrm>
            <a:off x="4955458" y="639097"/>
            <a:ext cx="6593075" cy="1612490"/>
          </a:xfrm>
        </p:spPr>
        <p:txBody>
          <a:bodyPr>
            <a:normAutofit/>
          </a:bodyPr>
          <a:lstStyle/>
          <a:p>
            <a:pPr algn="ctr"/>
            <a:r>
              <a:rPr lang="en-US" b="1" u="sng" dirty="0"/>
              <a:t>The sacrifice of Isaac</a:t>
            </a:r>
          </a:p>
        </p:txBody>
      </p:sp>
      <p:pic>
        <p:nvPicPr>
          <p:cNvPr id="8194" name="Picture 2" descr="Image result for abraham and isaac">
            <a:extLst>
              <a:ext uri="{FF2B5EF4-FFF2-40B4-BE49-F238E27FC236}">
                <a16:creationId xmlns:a16="http://schemas.microsoft.com/office/drawing/2014/main" id="{F7AF4CCE-C092-47B4-9E18-70F03FD190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098" r="16202"/>
          <a:stretch/>
        </p:blipFill>
        <p:spPr bwMode="auto">
          <a:xfrm>
            <a:off x="20" y="975"/>
            <a:ext cx="463598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8CFB05A-8399-47C8-B3A5-C1797C02F082}"/>
              </a:ext>
            </a:extLst>
          </p:cNvPr>
          <p:cNvSpPr>
            <a:spLocks noGrp="1"/>
          </p:cNvSpPr>
          <p:nvPr>
            <p:ph idx="1"/>
          </p:nvPr>
        </p:nvSpPr>
        <p:spPr>
          <a:xfrm>
            <a:off x="4955458" y="1816100"/>
            <a:ext cx="6593075" cy="5041900"/>
          </a:xfrm>
        </p:spPr>
        <p:txBody>
          <a:bodyPr>
            <a:normAutofit/>
          </a:bodyPr>
          <a:lstStyle/>
          <a:p>
            <a:r>
              <a:rPr lang="en-US" sz="2800" dirty="0"/>
              <a:t>Abraham and Isaac start on the journey, reach the mountain, and Isaac is laid on the altar</a:t>
            </a:r>
          </a:p>
          <a:p>
            <a:r>
              <a:rPr lang="en-US" sz="2800" dirty="0"/>
              <a:t>How can a good and loving God command Abraham to kill his own son?</a:t>
            </a:r>
          </a:p>
          <a:p>
            <a:r>
              <a:rPr lang="en-US" sz="2800" dirty="0"/>
              <a:t>Most people think of an old man overpowering his little son and tossing him onto an altar to kill him </a:t>
            </a:r>
          </a:p>
          <a:p>
            <a:r>
              <a:rPr lang="en-US" sz="2800" dirty="0"/>
              <a:t>We have to read the text very carefully</a:t>
            </a:r>
          </a:p>
        </p:txBody>
      </p:sp>
    </p:spTree>
    <p:extLst>
      <p:ext uri="{BB962C8B-B14F-4D97-AF65-F5344CB8AC3E}">
        <p14:creationId xmlns:p14="http://schemas.microsoft.com/office/powerpoint/2010/main" val="354375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D6207-8230-4646-8F2B-273A12C85626}"/>
              </a:ext>
            </a:extLst>
          </p:cNvPr>
          <p:cNvSpPr>
            <a:spLocks noGrp="1"/>
          </p:cNvSpPr>
          <p:nvPr>
            <p:ph type="title"/>
          </p:nvPr>
        </p:nvSpPr>
        <p:spPr>
          <a:xfrm>
            <a:off x="4955457" y="423197"/>
            <a:ext cx="6593075" cy="1612490"/>
          </a:xfrm>
        </p:spPr>
        <p:txBody>
          <a:bodyPr>
            <a:normAutofit/>
          </a:bodyPr>
          <a:lstStyle/>
          <a:p>
            <a:pPr algn="ctr"/>
            <a:r>
              <a:rPr lang="en-US" b="1" u="sng" dirty="0"/>
              <a:t>What really happened</a:t>
            </a:r>
          </a:p>
        </p:txBody>
      </p:sp>
      <p:pic>
        <p:nvPicPr>
          <p:cNvPr id="10242" name="Picture 2" descr="Image result for abraham and isaac">
            <a:extLst>
              <a:ext uri="{FF2B5EF4-FFF2-40B4-BE49-F238E27FC236}">
                <a16:creationId xmlns:a16="http://schemas.microsoft.com/office/drawing/2014/main" id="{1AF30BCD-DDCC-475A-B927-6D84330CC8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37" r="6798"/>
          <a:stretch/>
        </p:blipFill>
        <p:spPr bwMode="auto">
          <a:xfrm>
            <a:off x="20" y="975"/>
            <a:ext cx="463598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CC49C60-484B-4459-B4DD-FF5EE9849B5E}"/>
              </a:ext>
            </a:extLst>
          </p:cNvPr>
          <p:cNvSpPr>
            <a:spLocks noGrp="1"/>
          </p:cNvSpPr>
          <p:nvPr>
            <p:ph idx="1"/>
          </p:nvPr>
        </p:nvSpPr>
        <p:spPr>
          <a:xfrm>
            <a:off x="4955458" y="1625600"/>
            <a:ext cx="6593075" cy="5537199"/>
          </a:xfrm>
        </p:spPr>
        <p:txBody>
          <a:bodyPr>
            <a:normAutofit fontScale="92500" lnSpcReduction="10000"/>
          </a:bodyPr>
          <a:lstStyle/>
          <a:p>
            <a:r>
              <a:rPr lang="en-US" sz="3300" dirty="0"/>
              <a:t>First, who carries the wood up the mountain for the sacrifice?</a:t>
            </a:r>
          </a:p>
          <a:p>
            <a:r>
              <a:rPr lang="en-US" sz="3300" dirty="0"/>
              <a:t>Clearly, Isaac is the stronger of the two because all of the wood needed for a sacrifice would have been very heavy</a:t>
            </a:r>
          </a:p>
          <a:p>
            <a:r>
              <a:rPr lang="en-US" sz="3300" dirty="0"/>
              <a:t>Abraham only carries the fire and the knife</a:t>
            </a:r>
          </a:p>
          <a:p>
            <a:r>
              <a:rPr lang="en-US" sz="3300" dirty="0"/>
              <a:t>So we shouldn’t see an old man and a child, but an old man and a strapping teenager or young man</a:t>
            </a:r>
          </a:p>
          <a:p>
            <a:pPr marL="0" indent="0">
              <a:buNone/>
            </a:pPr>
            <a:endParaRPr lang="en-US" dirty="0"/>
          </a:p>
        </p:txBody>
      </p:sp>
    </p:spTree>
    <p:extLst>
      <p:ext uri="{BB962C8B-B14F-4D97-AF65-F5344CB8AC3E}">
        <p14:creationId xmlns:p14="http://schemas.microsoft.com/office/powerpoint/2010/main" val="341284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53860-54E8-4BE8-802D-F142AB19344F}"/>
              </a:ext>
            </a:extLst>
          </p:cNvPr>
          <p:cNvSpPr>
            <a:spLocks noGrp="1"/>
          </p:cNvSpPr>
          <p:nvPr>
            <p:ph type="title"/>
          </p:nvPr>
        </p:nvSpPr>
        <p:spPr>
          <a:xfrm>
            <a:off x="4955458" y="639097"/>
            <a:ext cx="6593075" cy="1612490"/>
          </a:xfrm>
        </p:spPr>
        <p:txBody>
          <a:bodyPr>
            <a:normAutofit/>
          </a:bodyPr>
          <a:lstStyle/>
          <a:p>
            <a:pPr algn="ctr"/>
            <a:r>
              <a:rPr lang="en-US" sz="4800" u="sng" dirty="0"/>
              <a:t>Isaac’s cooperation</a:t>
            </a:r>
          </a:p>
        </p:txBody>
      </p:sp>
      <p:pic>
        <p:nvPicPr>
          <p:cNvPr id="11266" name="Picture 2" descr="Related image">
            <a:extLst>
              <a:ext uri="{FF2B5EF4-FFF2-40B4-BE49-F238E27FC236}">
                <a16:creationId xmlns:a16="http://schemas.microsoft.com/office/drawing/2014/main" id="{43DF871B-A9B1-483E-9B20-318D43AFE6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692" r="21748" b="-2"/>
          <a:stretch/>
        </p:blipFill>
        <p:spPr bwMode="auto">
          <a:xfrm>
            <a:off x="20" y="975"/>
            <a:ext cx="463598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51AA1A3-1988-45FE-96E4-3D2288278D98}"/>
              </a:ext>
            </a:extLst>
          </p:cNvPr>
          <p:cNvSpPr>
            <a:spLocks noGrp="1"/>
          </p:cNvSpPr>
          <p:nvPr>
            <p:ph idx="1"/>
          </p:nvPr>
        </p:nvSpPr>
        <p:spPr>
          <a:xfrm>
            <a:off x="4955458" y="2251587"/>
            <a:ext cx="6593075" cy="3972232"/>
          </a:xfrm>
        </p:spPr>
        <p:txBody>
          <a:bodyPr>
            <a:normAutofit/>
          </a:bodyPr>
          <a:lstStyle/>
          <a:p>
            <a:r>
              <a:rPr lang="en-US" sz="3200" dirty="0"/>
              <a:t>So when Abraham later binds Isaac and places him on the altar,  we can be sure that </a:t>
            </a:r>
            <a:r>
              <a:rPr lang="en-US" sz="3200" b="1" dirty="0"/>
              <a:t>Isaac has fully cooperated</a:t>
            </a:r>
          </a:p>
          <a:p>
            <a:r>
              <a:rPr lang="en-US" sz="3200" dirty="0"/>
              <a:t>it was a “death freely accepted” that he “entered willingly”</a:t>
            </a:r>
          </a:p>
          <a:p>
            <a:r>
              <a:rPr lang="en-US" sz="3200" dirty="0"/>
              <a:t>Fast-forward to Christ’s death….</a:t>
            </a:r>
          </a:p>
        </p:txBody>
      </p:sp>
    </p:spTree>
    <p:extLst>
      <p:ext uri="{BB962C8B-B14F-4D97-AF65-F5344CB8AC3E}">
        <p14:creationId xmlns:p14="http://schemas.microsoft.com/office/powerpoint/2010/main" val="317530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442E8-9650-4D91-8B52-486B05FFC947}"/>
              </a:ext>
            </a:extLst>
          </p:cNvPr>
          <p:cNvSpPr>
            <a:spLocks noGrp="1"/>
          </p:cNvSpPr>
          <p:nvPr>
            <p:ph type="title"/>
          </p:nvPr>
        </p:nvSpPr>
        <p:spPr>
          <a:xfrm>
            <a:off x="4754384" y="609599"/>
            <a:ext cx="6282266" cy="1456267"/>
          </a:xfrm>
        </p:spPr>
        <p:txBody>
          <a:bodyPr>
            <a:normAutofit/>
          </a:bodyPr>
          <a:lstStyle/>
          <a:p>
            <a:pPr algn="ctr"/>
            <a:r>
              <a:rPr lang="en-US" b="1" dirty="0"/>
              <a:t>The sacrifice of Christ, the one and only son</a:t>
            </a:r>
          </a:p>
        </p:txBody>
      </p:sp>
      <p:sp>
        <p:nvSpPr>
          <p:cNvPr id="3" name="Content Placeholder 2">
            <a:extLst>
              <a:ext uri="{FF2B5EF4-FFF2-40B4-BE49-F238E27FC236}">
                <a16:creationId xmlns:a16="http://schemas.microsoft.com/office/drawing/2014/main" id="{F8621806-58A8-4CFA-BA84-2665235EB1BA}"/>
              </a:ext>
            </a:extLst>
          </p:cNvPr>
          <p:cNvSpPr>
            <a:spLocks noGrp="1"/>
          </p:cNvSpPr>
          <p:nvPr>
            <p:ph idx="1"/>
          </p:nvPr>
        </p:nvSpPr>
        <p:spPr>
          <a:xfrm>
            <a:off x="4533900" y="2142066"/>
            <a:ext cx="7353300" cy="4538134"/>
          </a:xfrm>
        </p:spPr>
        <p:txBody>
          <a:bodyPr>
            <a:noAutofit/>
          </a:bodyPr>
          <a:lstStyle/>
          <a:p>
            <a:r>
              <a:rPr lang="en-US" sz="2800" dirty="0"/>
              <a:t>Where else in the Bible do we see a “one and only” son carrying the word of his own sacrifice up a hill to be sacrificed by his father to God?</a:t>
            </a:r>
          </a:p>
          <a:p>
            <a:r>
              <a:rPr lang="en-US" sz="2800" dirty="0"/>
              <a:t>Calvary – Jesus </a:t>
            </a:r>
          </a:p>
          <a:p>
            <a:r>
              <a:rPr lang="en-US" sz="2800" dirty="0"/>
              <a:t>The sacrifice of Isaac on a mountain in Gen. 22 is a premonition of Christ’s sacrifice on the cross </a:t>
            </a:r>
          </a:p>
          <a:p>
            <a:r>
              <a:rPr lang="en-US" sz="2800" dirty="0"/>
              <a:t>Genesis 22 is the Calvary of the Old Testament</a:t>
            </a:r>
          </a:p>
        </p:txBody>
      </p:sp>
      <p:pic>
        <p:nvPicPr>
          <p:cNvPr id="5" name="Picture 4" descr="A sky with smoke coming out of it&#10;&#10;Description generated with high confidence">
            <a:extLst>
              <a:ext uri="{FF2B5EF4-FFF2-40B4-BE49-F238E27FC236}">
                <a16:creationId xmlns:a16="http://schemas.microsoft.com/office/drawing/2014/main" id="{E0EBCD27-570A-4104-94B2-BAB97088CD23}"/>
              </a:ext>
            </a:extLst>
          </p:cNvPr>
          <p:cNvPicPr>
            <a:picLocks noChangeAspect="1"/>
          </p:cNvPicPr>
          <p:nvPr/>
        </p:nvPicPr>
        <p:blipFill rotWithShape="1">
          <a:blip r:embed="rId3"/>
          <a:srcRect l="30022" r="22246" b="-2"/>
          <a:stretch/>
        </p:blipFill>
        <p:spPr>
          <a:xfrm>
            <a:off x="685800" y="1030288"/>
            <a:ext cx="3445714" cy="480059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4" name="AutoShape 2" descr="Image result for jesus road to calvary">
            <a:extLst>
              <a:ext uri="{FF2B5EF4-FFF2-40B4-BE49-F238E27FC236}">
                <a16:creationId xmlns:a16="http://schemas.microsoft.com/office/drawing/2014/main" id="{B03CC056-4D2F-4E57-AA94-306C8C9C9D5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8837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17CA8-14BF-477B-A38D-402241BC9795}"/>
              </a:ext>
            </a:extLst>
          </p:cNvPr>
          <p:cNvSpPr>
            <a:spLocks noGrp="1"/>
          </p:cNvSpPr>
          <p:nvPr>
            <p:ph type="title"/>
          </p:nvPr>
        </p:nvSpPr>
        <p:spPr>
          <a:xfrm>
            <a:off x="4955458" y="639097"/>
            <a:ext cx="6593075" cy="1612490"/>
          </a:xfrm>
        </p:spPr>
        <p:txBody>
          <a:bodyPr>
            <a:normAutofit/>
          </a:bodyPr>
          <a:lstStyle/>
          <a:p>
            <a:pPr algn="ctr"/>
            <a:r>
              <a:rPr lang="en-US" u="sng" dirty="0"/>
              <a:t>Jesus, the new Isaac</a:t>
            </a:r>
          </a:p>
        </p:txBody>
      </p:sp>
      <p:pic>
        <p:nvPicPr>
          <p:cNvPr id="13314" name="Picture 2" descr="Image result for jesus christ crucified">
            <a:extLst>
              <a:ext uri="{FF2B5EF4-FFF2-40B4-BE49-F238E27FC236}">
                <a16:creationId xmlns:a16="http://schemas.microsoft.com/office/drawing/2014/main" id="{5946ECC6-6EBA-4B06-8A86-CBF4148EC1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884"/>
          <a:stretch/>
        </p:blipFill>
        <p:spPr bwMode="auto">
          <a:xfrm>
            <a:off x="20" y="975"/>
            <a:ext cx="463598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683721C-3365-4A99-84D1-BB4D4F1B3C29}"/>
              </a:ext>
            </a:extLst>
          </p:cNvPr>
          <p:cNvSpPr>
            <a:spLocks noGrp="1"/>
          </p:cNvSpPr>
          <p:nvPr>
            <p:ph idx="1"/>
          </p:nvPr>
        </p:nvSpPr>
        <p:spPr>
          <a:xfrm>
            <a:off x="4955458" y="2251586"/>
            <a:ext cx="6593075" cy="4479413"/>
          </a:xfrm>
        </p:spPr>
        <p:txBody>
          <a:bodyPr>
            <a:normAutofit fontScale="92500" lnSpcReduction="20000"/>
          </a:bodyPr>
          <a:lstStyle/>
          <a:p>
            <a:r>
              <a:rPr lang="en-US" sz="3200" dirty="0"/>
              <a:t>When the Bible says “one and only” in Hebrew, it is used VERY rarely</a:t>
            </a:r>
          </a:p>
          <a:p>
            <a:r>
              <a:rPr lang="en-US" sz="3200" dirty="0"/>
              <a:t>It is used three times in Gen. 22 to describe Isaac and in the Gospel of John to describe Jesus</a:t>
            </a:r>
          </a:p>
          <a:p>
            <a:r>
              <a:rPr lang="en-US" sz="3200" dirty="0"/>
              <a:t>St. John wants to show us in Jn. 3:16 that Jesus is a new Isaac </a:t>
            </a:r>
          </a:p>
          <a:p>
            <a:r>
              <a:rPr lang="en-US" sz="3200" dirty="0"/>
              <a:t>He is of course much greater than Isaac because he goes through with the sacrifice and actually dies</a:t>
            </a:r>
          </a:p>
          <a:p>
            <a:pPr marL="0" indent="0">
              <a:buNone/>
            </a:pPr>
            <a:endParaRPr lang="en-US" dirty="0"/>
          </a:p>
        </p:txBody>
      </p:sp>
    </p:spTree>
    <p:extLst>
      <p:ext uri="{BB962C8B-B14F-4D97-AF65-F5344CB8AC3E}">
        <p14:creationId xmlns:p14="http://schemas.microsoft.com/office/powerpoint/2010/main" val="167874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CC5AB-8AB0-4AC9-BF76-1DBEA00C6E24}"/>
              </a:ext>
            </a:extLst>
          </p:cNvPr>
          <p:cNvSpPr>
            <a:spLocks noGrp="1"/>
          </p:cNvSpPr>
          <p:nvPr>
            <p:ph type="title"/>
          </p:nvPr>
        </p:nvSpPr>
        <p:spPr>
          <a:xfrm>
            <a:off x="806655" y="338155"/>
            <a:ext cx="3979205" cy="1453363"/>
          </a:xfrm>
        </p:spPr>
        <p:txBody>
          <a:bodyPr>
            <a:normAutofit/>
          </a:bodyPr>
          <a:lstStyle/>
          <a:p>
            <a:r>
              <a:rPr lang="en-US" b="1" u="sng" dirty="0"/>
              <a:t>The lamb of God </a:t>
            </a:r>
          </a:p>
        </p:txBody>
      </p:sp>
      <p:sp>
        <p:nvSpPr>
          <p:cNvPr id="3" name="Content Placeholder 2">
            <a:extLst>
              <a:ext uri="{FF2B5EF4-FFF2-40B4-BE49-F238E27FC236}">
                <a16:creationId xmlns:a16="http://schemas.microsoft.com/office/drawing/2014/main" id="{5ECB30CD-348C-4E86-BBB5-F70BE5B71298}"/>
              </a:ext>
            </a:extLst>
          </p:cNvPr>
          <p:cNvSpPr>
            <a:spLocks noGrp="1"/>
          </p:cNvSpPr>
          <p:nvPr>
            <p:ph idx="1"/>
          </p:nvPr>
        </p:nvSpPr>
        <p:spPr>
          <a:xfrm>
            <a:off x="0" y="1435100"/>
            <a:ext cx="5727700" cy="5524500"/>
          </a:xfrm>
        </p:spPr>
        <p:txBody>
          <a:bodyPr>
            <a:normAutofit/>
          </a:bodyPr>
          <a:lstStyle/>
          <a:p>
            <a:r>
              <a:rPr lang="en-US" sz="2800" dirty="0"/>
              <a:t>Jesus dies on the cross because he is “the Lamb of God who takes away the sins of the world”</a:t>
            </a:r>
          </a:p>
          <a:p>
            <a:r>
              <a:rPr lang="en-US" sz="2800" dirty="0"/>
              <a:t>Abraham hints at this when they are walking up the mountain</a:t>
            </a:r>
          </a:p>
          <a:p>
            <a:r>
              <a:rPr lang="en-US" sz="2800" dirty="0"/>
              <a:t>Isaac asks him, “behold, the fire and the wood; but where is the lamb for a burnt offering?” </a:t>
            </a:r>
          </a:p>
          <a:p>
            <a:r>
              <a:rPr lang="en-US" sz="2800" dirty="0"/>
              <a:t>Abraham replies, “God will provide himself the lamb for a burnt offering, my son” (Gen. 22:8).</a:t>
            </a:r>
          </a:p>
          <a:p>
            <a:pPr marL="0" indent="0">
              <a:buNone/>
            </a:pPr>
            <a:endParaRPr lang="en-US" dirty="0"/>
          </a:p>
        </p:txBody>
      </p:sp>
      <p:pic>
        <p:nvPicPr>
          <p:cNvPr id="5" name="Picture 4">
            <a:extLst>
              <a:ext uri="{FF2B5EF4-FFF2-40B4-BE49-F238E27FC236}">
                <a16:creationId xmlns:a16="http://schemas.microsoft.com/office/drawing/2014/main" id="{C7AE83DB-674E-4556-85D9-3A3EDE7925D5}"/>
              </a:ext>
            </a:extLst>
          </p:cNvPr>
          <p:cNvPicPr>
            <a:picLocks noChangeAspect="1"/>
          </p:cNvPicPr>
          <p:nvPr/>
        </p:nvPicPr>
        <p:blipFill>
          <a:blip r:embed="rId3"/>
          <a:stretch>
            <a:fillRect/>
          </a:stretch>
        </p:blipFill>
        <p:spPr>
          <a:xfrm>
            <a:off x="5848552" y="1569834"/>
            <a:ext cx="6095593" cy="341353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4" name="AutoShape 2" descr="Image result for the lamb of god who takes away the sin of the world">
            <a:extLst>
              <a:ext uri="{FF2B5EF4-FFF2-40B4-BE49-F238E27FC236}">
                <a16:creationId xmlns:a16="http://schemas.microsoft.com/office/drawing/2014/main" id="{6FBFD2D4-7233-475D-9C15-CDE1B67DAAE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3422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33701-5FBA-4FDE-9B7A-043D25465325}"/>
              </a:ext>
            </a:extLst>
          </p:cNvPr>
          <p:cNvSpPr>
            <a:spLocks noGrp="1"/>
          </p:cNvSpPr>
          <p:nvPr>
            <p:ph type="title"/>
          </p:nvPr>
        </p:nvSpPr>
        <p:spPr>
          <a:xfrm>
            <a:off x="5069758" y="0"/>
            <a:ext cx="6593075" cy="1612490"/>
          </a:xfrm>
        </p:spPr>
        <p:txBody>
          <a:bodyPr>
            <a:normAutofit/>
          </a:bodyPr>
          <a:lstStyle/>
          <a:p>
            <a:pPr algn="ctr"/>
            <a:r>
              <a:rPr lang="en-US" sz="5400" b="1"/>
              <a:t>Abram</a:t>
            </a:r>
            <a:endParaRPr lang="en-US" sz="5400" b="1" dirty="0"/>
          </a:p>
        </p:txBody>
      </p:sp>
      <p:pic>
        <p:nvPicPr>
          <p:cNvPr id="1026" name="Picture 2" descr="Image result for abraham from the bible">
            <a:extLst>
              <a:ext uri="{FF2B5EF4-FFF2-40B4-BE49-F238E27FC236}">
                <a16:creationId xmlns:a16="http://schemas.microsoft.com/office/drawing/2014/main" id="{600E605B-06ED-4688-8AAC-7D56DD86544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67" r="10073" b="-2"/>
          <a:stretch/>
        </p:blipFill>
        <p:spPr bwMode="auto">
          <a:xfrm>
            <a:off x="20" y="975"/>
            <a:ext cx="463598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FCEC5C9-E23C-471F-911B-0695471C80E5}"/>
              </a:ext>
            </a:extLst>
          </p:cNvPr>
          <p:cNvSpPr>
            <a:spLocks noGrp="1"/>
          </p:cNvSpPr>
          <p:nvPr>
            <p:ph idx="1"/>
          </p:nvPr>
        </p:nvSpPr>
        <p:spPr>
          <a:xfrm>
            <a:off x="5069758" y="1625600"/>
            <a:ext cx="6593075" cy="5411019"/>
          </a:xfrm>
        </p:spPr>
        <p:txBody>
          <a:bodyPr>
            <a:normAutofit fontScale="62500" lnSpcReduction="20000"/>
          </a:bodyPr>
          <a:lstStyle/>
          <a:p>
            <a:r>
              <a:rPr lang="en-US" sz="4400" dirty="0"/>
              <a:t>From present-day Iraq, a “Chaldean”</a:t>
            </a:r>
          </a:p>
          <a:p>
            <a:r>
              <a:rPr lang="en-US" sz="4400" dirty="0"/>
              <a:t>Mission: to bring back God’s blessing to the human family </a:t>
            </a:r>
          </a:p>
          <a:p>
            <a:r>
              <a:rPr lang="en-US" sz="4400" u="sng" dirty="0"/>
              <a:t>The threefold promise</a:t>
            </a:r>
            <a:r>
              <a:rPr lang="en-US" sz="4400" dirty="0"/>
              <a:t>:</a:t>
            </a:r>
          </a:p>
          <a:p>
            <a:r>
              <a:rPr lang="en-US" altLang="en-US" sz="4400" dirty="0">
                <a:latin typeface="Georgia" panose="02040502050405020303" pitchFamily="18" charset="0"/>
              </a:rPr>
              <a:t>T</a:t>
            </a:r>
            <a:r>
              <a:rPr lang="en-US" altLang="en-US" sz="4400" dirty="0" bmk="">
                <a:latin typeface="Georgia" panose="02040502050405020303" pitchFamily="18" charset="0"/>
              </a:rPr>
              <a:t>he LORD said to Abram: Go forth</a:t>
            </a:r>
            <a:r>
              <a:rPr lang="en-US" altLang="en-US" sz="4400" dirty="0">
                <a:latin typeface="Georgia" panose="02040502050405020303" pitchFamily="18" charset="0"/>
              </a:rPr>
              <a:t> from your land, your relatives, and from your father’s house to a land that I will show you. I will make of you a </a:t>
            </a:r>
            <a:r>
              <a:rPr lang="en-US" altLang="en-US" sz="4400" u="sng" dirty="0">
                <a:latin typeface="Georgia" panose="02040502050405020303" pitchFamily="18" charset="0"/>
              </a:rPr>
              <a:t>great nation</a:t>
            </a:r>
            <a:r>
              <a:rPr lang="en-US" altLang="en-US" sz="4400" dirty="0">
                <a:latin typeface="Georgia" panose="02040502050405020303" pitchFamily="18" charset="0"/>
              </a:rPr>
              <a:t>, and I will bless you; I will make your </a:t>
            </a:r>
            <a:r>
              <a:rPr lang="en-US" altLang="en-US" sz="4400" u="sng" dirty="0">
                <a:latin typeface="Georgia" panose="02040502050405020303" pitchFamily="18" charset="0"/>
              </a:rPr>
              <a:t>name great</a:t>
            </a:r>
            <a:r>
              <a:rPr lang="en-US" altLang="en-US" sz="4400" dirty="0">
                <a:latin typeface="Georgia" panose="02040502050405020303" pitchFamily="18" charset="0"/>
              </a:rPr>
              <a:t>, so that you will be a blessing. I will bless those who bless you and curse those who curse you. All the families of the earth will find </a:t>
            </a:r>
            <a:r>
              <a:rPr lang="en-US" altLang="en-US" sz="4400" u="sng" dirty="0">
                <a:latin typeface="Georgia" panose="02040502050405020303" pitchFamily="18" charset="0"/>
              </a:rPr>
              <a:t>blessing</a:t>
            </a:r>
            <a:r>
              <a:rPr lang="en-US" altLang="en-US" sz="4400" dirty="0">
                <a:latin typeface="Georgia" panose="02040502050405020303" pitchFamily="18" charset="0"/>
              </a:rPr>
              <a:t> in you.</a:t>
            </a:r>
            <a:endParaRPr lang="en-US" altLang="en-US" sz="4400" dirty="0">
              <a:latin typeface="Arial" panose="020B0604020202020204" pitchFamily="34" charset="0"/>
            </a:endParaRP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85437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BAB25-A737-44A1-85E4-515F1C2A0589}"/>
              </a:ext>
            </a:extLst>
          </p:cNvPr>
          <p:cNvSpPr>
            <a:spLocks noGrp="1"/>
          </p:cNvSpPr>
          <p:nvPr>
            <p:ph type="title"/>
          </p:nvPr>
        </p:nvSpPr>
        <p:spPr>
          <a:xfrm>
            <a:off x="6400800" y="609600"/>
            <a:ext cx="5147730" cy="1641987"/>
          </a:xfrm>
        </p:spPr>
        <p:txBody>
          <a:bodyPr>
            <a:normAutofit/>
          </a:bodyPr>
          <a:lstStyle/>
          <a:p>
            <a:pPr algn="ctr"/>
            <a:r>
              <a:rPr lang="en-US" dirty="0"/>
              <a:t>God provides the sacrifice </a:t>
            </a:r>
          </a:p>
        </p:txBody>
      </p:sp>
      <p:pic>
        <p:nvPicPr>
          <p:cNvPr id="9218" name="Picture 2" descr="Image result for abraham and isaac">
            <a:extLst>
              <a:ext uri="{FF2B5EF4-FFF2-40B4-BE49-F238E27FC236}">
                <a16:creationId xmlns:a16="http://schemas.microsoft.com/office/drawing/2014/main" id="{46D8D148-DE5C-40B2-A8FE-C57157C172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803" r="9418" b="-2"/>
          <a:stretch/>
        </p:blipFill>
        <p:spPr bwMode="auto">
          <a:xfrm>
            <a:off x="20" y="975"/>
            <a:ext cx="6095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46A7B56-2F03-4F56-B2C4-767AEBED4F70}"/>
              </a:ext>
            </a:extLst>
          </p:cNvPr>
          <p:cNvSpPr>
            <a:spLocks noGrp="1"/>
          </p:cNvSpPr>
          <p:nvPr>
            <p:ph idx="1"/>
          </p:nvPr>
        </p:nvSpPr>
        <p:spPr>
          <a:xfrm>
            <a:off x="6400800" y="2251587"/>
            <a:ext cx="5676900" cy="4517513"/>
          </a:xfrm>
        </p:spPr>
        <p:txBody>
          <a:bodyPr>
            <a:normAutofit fontScale="85000" lnSpcReduction="20000"/>
          </a:bodyPr>
          <a:lstStyle/>
          <a:p>
            <a:r>
              <a:rPr lang="en-US" sz="3300" dirty="0"/>
              <a:t>Of course this does happen when the angel stops Abraham from sacrificing Isaac and a ram appears as a substitute in the bushes</a:t>
            </a:r>
          </a:p>
          <a:p>
            <a:r>
              <a:rPr lang="en-US" sz="3300" dirty="0"/>
              <a:t>The deeper sense of the story will be fulfilled almost at the same spot two thousand years later </a:t>
            </a:r>
          </a:p>
          <a:p>
            <a:r>
              <a:rPr lang="en-US" sz="3300" dirty="0"/>
              <a:t>when Abraham’s descendant, Jesus of Nazareth, will be laid on the wood and slain as the true Lamb of God</a:t>
            </a:r>
          </a:p>
          <a:p>
            <a:pPr marL="0" indent="0">
              <a:buNone/>
            </a:pPr>
            <a:endParaRPr lang="en-US" dirty="0"/>
          </a:p>
        </p:txBody>
      </p:sp>
    </p:spTree>
    <p:extLst>
      <p:ext uri="{BB962C8B-B14F-4D97-AF65-F5344CB8AC3E}">
        <p14:creationId xmlns:p14="http://schemas.microsoft.com/office/powerpoint/2010/main" val="398746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28197-CD33-4A50-93B8-D7A8AE893FCE}"/>
              </a:ext>
            </a:extLst>
          </p:cNvPr>
          <p:cNvSpPr>
            <a:spLocks noGrp="1"/>
          </p:cNvSpPr>
          <p:nvPr>
            <p:ph type="title"/>
          </p:nvPr>
        </p:nvSpPr>
        <p:spPr/>
        <p:txBody>
          <a:bodyPr>
            <a:normAutofit/>
          </a:bodyPr>
          <a:lstStyle/>
          <a:p>
            <a:r>
              <a:rPr lang="en-US" sz="4800" dirty="0"/>
              <a:t>The location	</a:t>
            </a:r>
          </a:p>
        </p:txBody>
      </p:sp>
      <p:sp>
        <p:nvSpPr>
          <p:cNvPr id="3" name="Content Placeholder 2">
            <a:extLst>
              <a:ext uri="{FF2B5EF4-FFF2-40B4-BE49-F238E27FC236}">
                <a16:creationId xmlns:a16="http://schemas.microsoft.com/office/drawing/2014/main" id="{4D6CEDCD-FE63-44B4-9CE7-32F085C0161A}"/>
              </a:ext>
            </a:extLst>
          </p:cNvPr>
          <p:cNvSpPr>
            <a:spLocks noGrp="1"/>
          </p:cNvSpPr>
          <p:nvPr>
            <p:ph idx="1"/>
          </p:nvPr>
        </p:nvSpPr>
        <p:spPr>
          <a:xfrm>
            <a:off x="165101" y="1651001"/>
            <a:ext cx="5930900" cy="4965700"/>
          </a:xfrm>
        </p:spPr>
        <p:txBody>
          <a:bodyPr>
            <a:normAutofit/>
          </a:bodyPr>
          <a:lstStyle/>
          <a:p>
            <a:r>
              <a:rPr lang="en-US" sz="3200" dirty="0"/>
              <a:t>Isaac was almost sacrificed on Mount Moriah</a:t>
            </a:r>
          </a:p>
          <a:p>
            <a:r>
              <a:rPr lang="en-US" sz="3200" dirty="0"/>
              <a:t>This is the location that King Solomon will later choose to build the temple which was within sight of Calvary near the hill where Jesus made his self-sacrifice </a:t>
            </a:r>
          </a:p>
        </p:txBody>
      </p:sp>
      <p:pic>
        <p:nvPicPr>
          <p:cNvPr id="15362" name="Picture 2" descr="Image result for mount moriah">
            <a:extLst>
              <a:ext uri="{FF2B5EF4-FFF2-40B4-BE49-F238E27FC236}">
                <a16:creationId xmlns:a16="http://schemas.microsoft.com/office/drawing/2014/main" id="{33BBDE0D-AB83-4084-A963-593A1F162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1805" y="2065867"/>
            <a:ext cx="5401522" cy="3577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43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D4F5F-8249-43DB-8828-8DA676525432}"/>
              </a:ext>
            </a:extLst>
          </p:cNvPr>
          <p:cNvSpPr>
            <a:spLocks noGrp="1"/>
          </p:cNvSpPr>
          <p:nvPr>
            <p:ph type="title"/>
          </p:nvPr>
        </p:nvSpPr>
        <p:spPr>
          <a:xfrm>
            <a:off x="4955458" y="0"/>
            <a:ext cx="6593075" cy="1612490"/>
          </a:xfrm>
        </p:spPr>
        <p:txBody>
          <a:bodyPr>
            <a:normAutofit/>
          </a:bodyPr>
          <a:lstStyle/>
          <a:p>
            <a:r>
              <a:rPr lang="en-US" b="1" u="sng" dirty="0"/>
              <a:t>Not a story about child abuse	</a:t>
            </a:r>
          </a:p>
        </p:txBody>
      </p:sp>
      <p:pic>
        <p:nvPicPr>
          <p:cNvPr id="5" name="Picture 4">
            <a:extLst>
              <a:ext uri="{FF2B5EF4-FFF2-40B4-BE49-F238E27FC236}">
                <a16:creationId xmlns:a16="http://schemas.microsoft.com/office/drawing/2014/main" id="{ACB04D1F-CAD5-4962-9C9A-F0ECE831C562}"/>
              </a:ext>
            </a:extLst>
          </p:cNvPr>
          <p:cNvPicPr>
            <a:picLocks noChangeAspect="1"/>
          </p:cNvPicPr>
          <p:nvPr/>
        </p:nvPicPr>
        <p:blipFill rotWithShape="1">
          <a:blip r:embed="rId2"/>
          <a:srcRect l="25097"/>
          <a:stretch/>
        </p:blipFill>
        <p:spPr>
          <a:xfrm>
            <a:off x="20" y="975"/>
            <a:ext cx="4635988" cy="6858000"/>
          </a:xfrm>
          <a:prstGeom prst="rect">
            <a:avLst/>
          </a:prstGeom>
        </p:spPr>
      </p:pic>
      <p:sp>
        <p:nvSpPr>
          <p:cNvPr id="3" name="Content Placeholder 2">
            <a:extLst>
              <a:ext uri="{FF2B5EF4-FFF2-40B4-BE49-F238E27FC236}">
                <a16:creationId xmlns:a16="http://schemas.microsoft.com/office/drawing/2014/main" id="{25D51D9A-7B78-412D-A974-E0C7A9256386}"/>
              </a:ext>
            </a:extLst>
          </p:cNvPr>
          <p:cNvSpPr>
            <a:spLocks noGrp="1"/>
          </p:cNvSpPr>
          <p:nvPr>
            <p:ph idx="1"/>
          </p:nvPr>
        </p:nvSpPr>
        <p:spPr>
          <a:xfrm>
            <a:off x="4955457" y="2073787"/>
            <a:ext cx="7122243" cy="3972232"/>
          </a:xfrm>
        </p:spPr>
        <p:txBody>
          <a:bodyPr>
            <a:noAutofit/>
          </a:bodyPr>
          <a:lstStyle/>
          <a:p>
            <a:r>
              <a:rPr lang="en-US" sz="2400" dirty="0"/>
              <a:t>God invited Abraham and Isaac to take part in the very kind of sacrifice that God the Holy Trinity would have to undergo so many years later in order to save humanity from sin and death </a:t>
            </a:r>
          </a:p>
          <a:p>
            <a:r>
              <a:rPr lang="en-US" sz="2400" dirty="0"/>
              <a:t>Basically, God was saying to Abraham and Isaac, “Are you willing to undergo the kind of sacrifice I will have to undergo in order to restore blessing to all humanity?” </a:t>
            </a:r>
          </a:p>
          <a:p>
            <a:r>
              <a:rPr lang="en-US" sz="2400" dirty="0"/>
              <a:t>As a father, are you willing to part with your only son?</a:t>
            </a:r>
          </a:p>
          <a:p>
            <a:r>
              <a:rPr lang="en-US" sz="2400" dirty="0"/>
              <a:t>Isaac, are you as a son willing to die in obedience to your father out of love for God?</a:t>
            </a:r>
          </a:p>
          <a:p>
            <a:r>
              <a:rPr lang="en-US" sz="2400" dirty="0"/>
              <a:t>Isaac and Abraham clearly show by walking up the mountain “we are”</a:t>
            </a:r>
          </a:p>
        </p:txBody>
      </p:sp>
      <p:sp>
        <p:nvSpPr>
          <p:cNvPr id="4" name="AutoShape 2" descr="Image result for god is pleased with abraham">
            <a:extLst>
              <a:ext uri="{FF2B5EF4-FFF2-40B4-BE49-F238E27FC236}">
                <a16:creationId xmlns:a16="http://schemas.microsoft.com/office/drawing/2014/main" id="{E768E57C-BC45-464A-9E00-CE2670A24D4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5371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595FE-CE9E-4DFB-B034-88AE583A410B}"/>
              </a:ext>
            </a:extLst>
          </p:cNvPr>
          <p:cNvSpPr>
            <a:spLocks noGrp="1"/>
          </p:cNvSpPr>
          <p:nvPr>
            <p:ph type="title"/>
          </p:nvPr>
        </p:nvSpPr>
        <p:spPr>
          <a:xfrm>
            <a:off x="4955457" y="62681"/>
            <a:ext cx="6593075" cy="1612490"/>
          </a:xfrm>
        </p:spPr>
        <p:txBody>
          <a:bodyPr>
            <a:normAutofit/>
          </a:bodyPr>
          <a:lstStyle/>
          <a:p>
            <a:pPr algn="ctr"/>
            <a:r>
              <a:rPr lang="en-US" dirty="0"/>
              <a:t>God’s compassion</a:t>
            </a:r>
          </a:p>
        </p:txBody>
      </p:sp>
      <p:pic>
        <p:nvPicPr>
          <p:cNvPr id="2050" name="Picture 2" descr="Image result for god is pleased with abraham">
            <a:extLst>
              <a:ext uri="{FF2B5EF4-FFF2-40B4-BE49-F238E27FC236}">
                <a16:creationId xmlns:a16="http://schemas.microsoft.com/office/drawing/2014/main" id="{231DCE52-DED8-4E8B-A5A7-15B7311F24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22" r="23787" b="1"/>
          <a:stretch/>
        </p:blipFill>
        <p:spPr bwMode="auto">
          <a:xfrm>
            <a:off x="20" y="975"/>
            <a:ext cx="463598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A98CC1A-D591-4D5F-9912-CD24CD3913B8}"/>
              </a:ext>
            </a:extLst>
          </p:cNvPr>
          <p:cNvSpPr>
            <a:spLocks noGrp="1"/>
          </p:cNvSpPr>
          <p:nvPr>
            <p:ph idx="1"/>
          </p:nvPr>
        </p:nvSpPr>
        <p:spPr>
          <a:xfrm>
            <a:off x="4955456" y="2048387"/>
            <a:ext cx="6593075" cy="3972232"/>
          </a:xfrm>
        </p:spPr>
        <p:txBody>
          <a:bodyPr>
            <a:noAutofit/>
          </a:bodyPr>
          <a:lstStyle/>
          <a:p>
            <a:r>
              <a:rPr lang="en-US" sz="3200" dirty="0"/>
              <a:t>This is why God is so moved by their willingness </a:t>
            </a:r>
          </a:p>
          <a:p>
            <a:r>
              <a:rPr lang="en-US" sz="3200" dirty="0"/>
              <a:t>He’s so moved that he does something for Abraham that he has only done for a handful of people in all of human history </a:t>
            </a:r>
          </a:p>
          <a:p>
            <a:r>
              <a:rPr lang="en-US" sz="3200" dirty="0"/>
              <a:t>He swears an oath to Abraham – he promises to multiply his descendants as numerous as the stars in the heavens and the sands on the seashore</a:t>
            </a:r>
          </a:p>
        </p:txBody>
      </p:sp>
    </p:spTree>
    <p:extLst>
      <p:ext uri="{BB962C8B-B14F-4D97-AF65-F5344CB8AC3E}">
        <p14:creationId xmlns:p14="http://schemas.microsoft.com/office/powerpoint/2010/main" val="147297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66530-107D-422F-A282-646CEFC54802}"/>
              </a:ext>
            </a:extLst>
          </p:cNvPr>
          <p:cNvSpPr>
            <a:spLocks noGrp="1"/>
          </p:cNvSpPr>
          <p:nvPr>
            <p:ph type="title"/>
          </p:nvPr>
        </p:nvSpPr>
        <p:spPr>
          <a:xfrm>
            <a:off x="4955458" y="315316"/>
            <a:ext cx="6593075" cy="1612490"/>
          </a:xfrm>
        </p:spPr>
        <p:txBody>
          <a:bodyPr>
            <a:normAutofit/>
          </a:bodyPr>
          <a:lstStyle/>
          <a:p>
            <a:pPr algn="ctr"/>
            <a:r>
              <a:rPr lang="en-US" sz="4800" u="sng" dirty="0"/>
              <a:t>God’s promise</a:t>
            </a:r>
          </a:p>
        </p:txBody>
      </p:sp>
      <p:pic>
        <p:nvPicPr>
          <p:cNvPr id="3074" name="Picture 2" descr="Image result for jesus son of abraham">
            <a:extLst>
              <a:ext uri="{FF2B5EF4-FFF2-40B4-BE49-F238E27FC236}">
                <a16:creationId xmlns:a16="http://schemas.microsoft.com/office/drawing/2014/main" id="{3CCB5267-13A4-4BD5-9188-3B4E3592B4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64" y="1927806"/>
            <a:ext cx="3997362" cy="2998021"/>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7404858-7E75-48D8-AF72-CA744DA08FD0}"/>
              </a:ext>
            </a:extLst>
          </p:cNvPr>
          <p:cNvSpPr>
            <a:spLocks noGrp="1"/>
          </p:cNvSpPr>
          <p:nvPr>
            <p:ph idx="1"/>
          </p:nvPr>
        </p:nvSpPr>
        <p:spPr>
          <a:xfrm>
            <a:off x="4955458" y="1549400"/>
            <a:ext cx="6593075" cy="5181599"/>
          </a:xfrm>
        </p:spPr>
        <p:txBody>
          <a:bodyPr>
            <a:normAutofit fontScale="85000" lnSpcReduction="20000"/>
          </a:bodyPr>
          <a:lstStyle/>
          <a:p>
            <a:r>
              <a:rPr lang="en-US" sz="3400" dirty="0"/>
              <a:t>“and your seed shall posses the gate of his enemies, and by your seed shall all the nations of the earth be blessed, because you have obeyed my voice.”</a:t>
            </a:r>
          </a:p>
          <a:p>
            <a:r>
              <a:rPr lang="en-US" sz="3400" dirty="0"/>
              <a:t>“seed” can mean “child” or “children” – you can plant one seed or many </a:t>
            </a:r>
          </a:p>
          <a:p>
            <a:r>
              <a:rPr lang="en-US" sz="3400" dirty="0"/>
              <a:t>The ‘seed’ in this passage could be either all of Abraham’s descendants OR ONE particular descendant</a:t>
            </a:r>
          </a:p>
          <a:p>
            <a:r>
              <a:rPr lang="en-US" sz="3400" dirty="0"/>
              <a:t>The greatest blessing of the world that all people will receive is Jesus Christ, the ‘seed’ of Abraham, his descendant</a:t>
            </a:r>
          </a:p>
          <a:p>
            <a:endParaRPr lang="en-US" dirty="0"/>
          </a:p>
        </p:txBody>
      </p:sp>
    </p:spTree>
    <p:extLst>
      <p:ext uri="{BB962C8B-B14F-4D97-AF65-F5344CB8AC3E}">
        <p14:creationId xmlns:p14="http://schemas.microsoft.com/office/powerpoint/2010/main" val="380875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BD94887-6A10-4F62-8EE1-B2BCFA1F3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abraham from the bible">
            <a:extLst>
              <a:ext uri="{FF2B5EF4-FFF2-40B4-BE49-F238E27FC236}">
                <a16:creationId xmlns:a16="http://schemas.microsoft.com/office/drawing/2014/main" id="{12116DA8-944F-4FD8-9AE9-E90FF876CBED}"/>
              </a:ext>
            </a:extLst>
          </p:cNvPr>
          <p:cNvPicPr>
            <a:picLocks noChangeAspect="1" noChangeArrowheads="1"/>
          </p:cNvPicPr>
          <p:nvPr/>
        </p:nvPicPr>
        <p:blipFill rotWithShape="1">
          <a:blip r:embed="rId2">
            <a:alphaModFix amt="25000"/>
            <a:extLst>
              <a:ext uri="{28A0092B-C50C-407E-A947-70E740481C1C}">
                <a14:useLocalDpi xmlns:a14="http://schemas.microsoft.com/office/drawing/2010/main" val="0"/>
              </a:ext>
            </a:extLst>
          </a:blip>
          <a:srcRect t="9425" b="57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descr="A close up of a watch&#10;&#10;Description generated with high confidence">
            <a:extLst>
              <a:ext uri="{FF2B5EF4-FFF2-40B4-BE49-F238E27FC236}">
                <a16:creationId xmlns:a16="http://schemas.microsoft.com/office/drawing/2014/main" id="{A3D512BA-228A-4979-9312-ACD246E109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9000"/>
            <a:extLst>
              <a:ext uri="{28A0092B-C50C-407E-A947-70E740481C1C}">
                <a14:useLocalDpi xmlns:a14="http://schemas.microsoft.com/office/drawing/2010/main" val="0"/>
              </a:ext>
            </a:extLst>
          </a:blip>
          <a:stretch>
            <a:fillRect/>
          </a:stretch>
        </p:blipFill>
        <p:spPr>
          <a:xfrm>
            <a:off x="1588" y="893"/>
            <a:ext cx="12188825" cy="6856214"/>
          </a:xfrm>
          <a:prstGeom prst="rect">
            <a:avLst/>
          </a:prstGeom>
        </p:spPr>
      </p:pic>
      <p:sp>
        <p:nvSpPr>
          <p:cNvPr id="2" name="Title 1">
            <a:extLst>
              <a:ext uri="{FF2B5EF4-FFF2-40B4-BE49-F238E27FC236}">
                <a16:creationId xmlns:a16="http://schemas.microsoft.com/office/drawing/2014/main" id="{DE593582-9F52-4333-8CFA-530B32EE6B88}"/>
              </a:ext>
            </a:extLst>
          </p:cNvPr>
          <p:cNvSpPr>
            <a:spLocks noGrp="1"/>
          </p:cNvSpPr>
          <p:nvPr>
            <p:ph type="title"/>
          </p:nvPr>
        </p:nvSpPr>
        <p:spPr>
          <a:xfrm>
            <a:off x="685801" y="609600"/>
            <a:ext cx="10131425" cy="1456267"/>
          </a:xfrm>
        </p:spPr>
        <p:txBody>
          <a:bodyPr>
            <a:normAutofit/>
          </a:bodyPr>
          <a:lstStyle/>
          <a:p>
            <a:pPr algn="ctr"/>
            <a:r>
              <a:rPr lang="en-US" sz="4800" b="1" dirty="0"/>
              <a:t>The old testament</a:t>
            </a:r>
          </a:p>
        </p:txBody>
      </p:sp>
      <p:sp>
        <p:nvSpPr>
          <p:cNvPr id="3" name="Content Placeholder 2">
            <a:extLst>
              <a:ext uri="{FF2B5EF4-FFF2-40B4-BE49-F238E27FC236}">
                <a16:creationId xmlns:a16="http://schemas.microsoft.com/office/drawing/2014/main" id="{0B045398-EB95-41AD-AC27-4204BFF78EAD}"/>
              </a:ext>
            </a:extLst>
          </p:cNvPr>
          <p:cNvSpPr>
            <a:spLocks noGrp="1"/>
          </p:cNvSpPr>
          <p:nvPr>
            <p:ph idx="1"/>
          </p:nvPr>
        </p:nvSpPr>
        <p:spPr>
          <a:xfrm>
            <a:off x="685801" y="2142067"/>
            <a:ext cx="10131425" cy="4500033"/>
          </a:xfrm>
        </p:spPr>
        <p:txBody>
          <a:bodyPr>
            <a:normAutofit/>
          </a:bodyPr>
          <a:lstStyle/>
          <a:p>
            <a:r>
              <a:rPr lang="en-US" sz="3600" dirty="0"/>
              <a:t>It is a book about salvation and blessing for all human beings</a:t>
            </a:r>
          </a:p>
          <a:p>
            <a:r>
              <a:rPr lang="en-US" sz="3600" dirty="0"/>
              <a:t>Many think the OT is a Jewish book about salvation for the Jews alone</a:t>
            </a:r>
          </a:p>
          <a:p>
            <a:r>
              <a:rPr lang="en-US" sz="3600" dirty="0"/>
              <a:t>But the whole reason the Jews are special is because their ancestor Abram was chosen by God to bring blessing to everyone </a:t>
            </a:r>
          </a:p>
          <a:p>
            <a:pPr marL="0" indent="0">
              <a:buNone/>
            </a:pPr>
            <a:endParaRPr lang="en-US" dirty="0"/>
          </a:p>
        </p:txBody>
      </p:sp>
    </p:spTree>
    <p:extLst>
      <p:ext uri="{BB962C8B-B14F-4D97-AF65-F5344CB8AC3E}">
        <p14:creationId xmlns:p14="http://schemas.microsoft.com/office/powerpoint/2010/main" val="356505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CBD94887-6A10-4F62-8EE1-B2BCFA1F3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Image result for the old testament">
            <a:extLst>
              <a:ext uri="{FF2B5EF4-FFF2-40B4-BE49-F238E27FC236}">
                <a16:creationId xmlns:a16="http://schemas.microsoft.com/office/drawing/2014/main" id="{2547E432-A4D5-4F61-BCB2-6AC8FB5AC6D9}"/>
              </a:ext>
            </a:extLst>
          </p:cNvPr>
          <p:cNvPicPr>
            <a:picLocks noChangeAspect="1" noChangeArrowheads="1"/>
          </p:cNvPicPr>
          <p:nvPr/>
        </p:nvPicPr>
        <p:blipFill rotWithShape="1">
          <a:blip r:embed="rId3">
            <a:alphaModFix amt="25000"/>
            <a:extLst>
              <a:ext uri="{28A0092B-C50C-407E-A947-70E740481C1C}">
                <a14:useLocalDpi xmlns:a14="http://schemas.microsoft.com/office/drawing/2010/main" val="0"/>
              </a:ext>
            </a:extLst>
          </a:blip>
          <a:srcRect t="12077" b="1086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4" descr="A close up of a watch&#10;&#10;Description generated with high confidence">
            <a:extLst>
              <a:ext uri="{FF2B5EF4-FFF2-40B4-BE49-F238E27FC236}">
                <a16:creationId xmlns:a16="http://schemas.microsoft.com/office/drawing/2014/main" id="{A3D512BA-228A-4979-9312-ACD246E109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1588" y="893"/>
            <a:ext cx="12188825" cy="6856214"/>
          </a:xfrm>
          <a:prstGeom prst="rect">
            <a:avLst/>
          </a:prstGeom>
        </p:spPr>
      </p:pic>
      <p:sp>
        <p:nvSpPr>
          <p:cNvPr id="2" name="Title 1">
            <a:extLst>
              <a:ext uri="{FF2B5EF4-FFF2-40B4-BE49-F238E27FC236}">
                <a16:creationId xmlns:a16="http://schemas.microsoft.com/office/drawing/2014/main" id="{F0361A66-87C6-43C7-95D4-1FEA558E4C29}"/>
              </a:ext>
            </a:extLst>
          </p:cNvPr>
          <p:cNvSpPr>
            <a:spLocks noGrp="1"/>
          </p:cNvSpPr>
          <p:nvPr>
            <p:ph type="title"/>
          </p:nvPr>
        </p:nvSpPr>
        <p:spPr>
          <a:xfrm>
            <a:off x="685801" y="609600"/>
            <a:ext cx="10131425" cy="1456267"/>
          </a:xfrm>
        </p:spPr>
        <p:txBody>
          <a:bodyPr>
            <a:normAutofit/>
          </a:bodyPr>
          <a:lstStyle/>
          <a:p>
            <a:r>
              <a:rPr lang="en-US" dirty="0"/>
              <a:t>Who is Abram?		</a:t>
            </a:r>
          </a:p>
        </p:txBody>
      </p:sp>
      <p:sp>
        <p:nvSpPr>
          <p:cNvPr id="3" name="Content Placeholder 2">
            <a:extLst>
              <a:ext uri="{FF2B5EF4-FFF2-40B4-BE49-F238E27FC236}">
                <a16:creationId xmlns:a16="http://schemas.microsoft.com/office/drawing/2014/main" id="{A1319C98-C680-46D7-B0C7-34D2913882C5}"/>
              </a:ext>
            </a:extLst>
          </p:cNvPr>
          <p:cNvSpPr>
            <a:spLocks noGrp="1"/>
          </p:cNvSpPr>
          <p:nvPr>
            <p:ph idx="1"/>
          </p:nvPr>
        </p:nvSpPr>
        <p:spPr>
          <a:xfrm>
            <a:off x="685801" y="1714501"/>
            <a:ext cx="10131425" cy="4826000"/>
          </a:xfrm>
        </p:spPr>
        <p:txBody>
          <a:bodyPr>
            <a:normAutofit/>
          </a:bodyPr>
          <a:lstStyle/>
          <a:p>
            <a:r>
              <a:rPr lang="en-US" sz="3600" dirty="0"/>
              <a:t>Introduced out of the blue </a:t>
            </a:r>
          </a:p>
          <a:p>
            <a:r>
              <a:rPr lang="en-US" sz="3600" dirty="0"/>
              <a:t>Descendant of Shem</a:t>
            </a:r>
          </a:p>
          <a:p>
            <a:r>
              <a:rPr lang="en-US" sz="3600" dirty="0"/>
              <a:t>Living in modern day Iraq with his family</a:t>
            </a:r>
          </a:p>
          <a:p>
            <a:r>
              <a:rPr lang="en-US" sz="3600" dirty="0"/>
              <a:t>God appears to him and speaks to him </a:t>
            </a:r>
          </a:p>
          <a:p>
            <a:r>
              <a:rPr lang="en-US" sz="3600" dirty="0"/>
              <a:t>We’re not sure why God likes him but there must be some story not in the Bible </a:t>
            </a:r>
          </a:p>
        </p:txBody>
      </p:sp>
    </p:spTree>
    <p:extLst>
      <p:ext uri="{BB962C8B-B14F-4D97-AF65-F5344CB8AC3E}">
        <p14:creationId xmlns:p14="http://schemas.microsoft.com/office/powerpoint/2010/main" val="222894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AE853-98A9-4518-BE25-8CCCB3AAF15A}"/>
              </a:ext>
            </a:extLst>
          </p:cNvPr>
          <p:cNvSpPr>
            <a:spLocks noGrp="1"/>
          </p:cNvSpPr>
          <p:nvPr>
            <p:ph type="title"/>
          </p:nvPr>
        </p:nvSpPr>
        <p:spPr>
          <a:xfrm>
            <a:off x="685802" y="407147"/>
            <a:ext cx="6282266" cy="1456267"/>
          </a:xfrm>
        </p:spPr>
        <p:txBody>
          <a:bodyPr>
            <a:normAutofit/>
          </a:bodyPr>
          <a:lstStyle/>
          <a:p>
            <a:r>
              <a:rPr lang="en-US" dirty="0"/>
              <a:t>The three promises</a:t>
            </a:r>
          </a:p>
        </p:txBody>
      </p:sp>
      <p:sp>
        <p:nvSpPr>
          <p:cNvPr id="3" name="Content Placeholder 2">
            <a:extLst>
              <a:ext uri="{FF2B5EF4-FFF2-40B4-BE49-F238E27FC236}">
                <a16:creationId xmlns:a16="http://schemas.microsoft.com/office/drawing/2014/main" id="{75A8E7C9-F631-415C-867B-71FDE26516B3}"/>
              </a:ext>
            </a:extLst>
          </p:cNvPr>
          <p:cNvSpPr>
            <a:spLocks noGrp="1"/>
          </p:cNvSpPr>
          <p:nvPr>
            <p:ph idx="1"/>
          </p:nvPr>
        </p:nvSpPr>
        <p:spPr>
          <a:xfrm>
            <a:off x="685802" y="1536701"/>
            <a:ext cx="6282266" cy="5016500"/>
          </a:xfrm>
        </p:spPr>
        <p:txBody>
          <a:bodyPr>
            <a:noAutofit/>
          </a:bodyPr>
          <a:lstStyle/>
          <a:p>
            <a:pPr marL="342900" indent="-342900">
              <a:buAutoNum type="arabicPeriod"/>
            </a:pPr>
            <a:r>
              <a:rPr lang="en-US" sz="3200" dirty="0"/>
              <a:t>Great Name</a:t>
            </a:r>
          </a:p>
          <a:p>
            <a:pPr marL="342900" indent="-342900">
              <a:buAutoNum type="arabicPeriod"/>
            </a:pPr>
            <a:r>
              <a:rPr lang="en-US" sz="3200" dirty="0"/>
              <a:t>Great Nation</a:t>
            </a:r>
          </a:p>
          <a:p>
            <a:pPr marL="342900" indent="-342900">
              <a:buAutoNum type="arabicPeriod"/>
            </a:pPr>
            <a:r>
              <a:rPr lang="en-US" sz="3200" dirty="0"/>
              <a:t>Great Blessing</a:t>
            </a:r>
          </a:p>
          <a:p>
            <a:pPr marL="342900" indent="-342900">
              <a:buAutoNum type="arabicPeriod"/>
            </a:pPr>
            <a:endParaRPr lang="en-US" sz="2400" dirty="0"/>
          </a:p>
          <a:p>
            <a:r>
              <a:rPr lang="en-US" sz="2400" dirty="0"/>
              <a:t>Simple promises </a:t>
            </a:r>
            <a:r>
              <a:rPr lang="en-US" sz="2400" dirty="0">
                <a:sym typeface="Wingdings" panose="05000000000000000000" pitchFamily="2" charset="2"/>
              </a:rPr>
              <a:t> formal  covenants </a:t>
            </a:r>
          </a:p>
          <a:p>
            <a:r>
              <a:rPr lang="en-US" sz="2400" dirty="0">
                <a:sym typeface="Wingdings" panose="05000000000000000000" pitchFamily="2" charset="2"/>
              </a:rPr>
              <a:t>Promises – engagement ring</a:t>
            </a:r>
          </a:p>
          <a:p>
            <a:r>
              <a:rPr lang="en-US" sz="2400" dirty="0">
                <a:sym typeface="Wingdings" panose="05000000000000000000" pitchFamily="2" charset="2"/>
              </a:rPr>
              <a:t>Covenant – Wedding ring </a:t>
            </a:r>
          </a:p>
          <a:p>
            <a:r>
              <a:rPr lang="en-US" sz="2400" dirty="0">
                <a:sym typeface="Wingdings" panose="05000000000000000000" pitchFamily="2" charset="2"/>
              </a:rPr>
              <a:t>Engagement ring – strong hope, firm intention</a:t>
            </a:r>
          </a:p>
          <a:p>
            <a:r>
              <a:rPr lang="en-US" sz="2400" dirty="0">
                <a:sym typeface="Wingdings" panose="05000000000000000000" pitchFamily="2" charset="2"/>
              </a:rPr>
              <a:t>Wedding ring – unbreakable commitment </a:t>
            </a:r>
            <a:endParaRPr lang="en-US" sz="2400" dirty="0"/>
          </a:p>
        </p:txBody>
      </p:sp>
      <p:pic>
        <p:nvPicPr>
          <p:cNvPr id="6146" name="Picture 2" descr="Image result for wedding rings">
            <a:extLst>
              <a:ext uri="{FF2B5EF4-FFF2-40B4-BE49-F238E27FC236}">
                <a16:creationId xmlns:a16="http://schemas.microsoft.com/office/drawing/2014/main" id="{5A62D2BD-601F-4381-978B-03A1300D89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3340" y="1863414"/>
            <a:ext cx="4262858" cy="3559486"/>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01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97085-EF7F-4326-A87F-A3855FCCF78E}"/>
              </a:ext>
            </a:extLst>
          </p:cNvPr>
          <p:cNvSpPr>
            <a:spLocks noGrp="1"/>
          </p:cNvSpPr>
          <p:nvPr>
            <p:ph type="title"/>
          </p:nvPr>
        </p:nvSpPr>
        <p:spPr>
          <a:xfrm>
            <a:off x="685802" y="609600"/>
            <a:ext cx="6282266" cy="1456267"/>
          </a:xfrm>
        </p:spPr>
        <p:txBody>
          <a:bodyPr>
            <a:normAutofit/>
          </a:bodyPr>
          <a:lstStyle/>
          <a:p>
            <a:pPr algn="ctr"/>
            <a:r>
              <a:rPr lang="en-US" dirty="0"/>
              <a:t>The first promise/Covenant: Genesis 15 </a:t>
            </a:r>
          </a:p>
        </p:txBody>
      </p:sp>
      <p:sp>
        <p:nvSpPr>
          <p:cNvPr id="3" name="Content Placeholder 2">
            <a:extLst>
              <a:ext uri="{FF2B5EF4-FFF2-40B4-BE49-F238E27FC236}">
                <a16:creationId xmlns:a16="http://schemas.microsoft.com/office/drawing/2014/main" id="{7F9285D2-711B-488A-BDA3-F2FE924C8935}"/>
              </a:ext>
            </a:extLst>
          </p:cNvPr>
          <p:cNvSpPr>
            <a:spLocks noGrp="1"/>
          </p:cNvSpPr>
          <p:nvPr>
            <p:ph idx="1"/>
          </p:nvPr>
        </p:nvSpPr>
        <p:spPr>
          <a:xfrm>
            <a:off x="685802" y="2142067"/>
            <a:ext cx="6282266" cy="4715933"/>
          </a:xfrm>
        </p:spPr>
        <p:txBody>
          <a:bodyPr>
            <a:normAutofit/>
          </a:bodyPr>
          <a:lstStyle/>
          <a:p>
            <a:r>
              <a:rPr lang="en-US" sz="2200" dirty="0"/>
              <a:t>God comes and speaks to Abram to offer him some encouragement</a:t>
            </a:r>
          </a:p>
          <a:p>
            <a:r>
              <a:rPr lang="en-US" sz="2200" dirty="0"/>
              <a:t>Abram is upset because he doesn’t have any children even though God has promised him them</a:t>
            </a:r>
          </a:p>
          <a:p>
            <a:r>
              <a:rPr lang="en-US" sz="2200" dirty="0"/>
              <a:t>God tells him not to worry about it – it will happen in time</a:t>
            </a:r>
          </a:p>
          <a:p>
            <a:r>
              <a:rPr lang="en-US" sz="2200" dirty="0"/>
              <a:t>Abram wants more reassurance </a:t>
            </a:r>
          </a:p>
          <a:p>
            <a:r>
              <a:rPr lang="en-US" sz="2200" dirty="0"/>
              <a:t>God tells him to bring a bunch of animals, lay them out, and cut them all in half </a:t>
            </a:r>
          </a:p>
        </p:txBody>
      </p:sp>
      <p:pic>
        <p:nvPicPr>
          <p:cNvPr id="5" name="Picture 4" descr="A picture containing cat, animal, mammal, indoor&#10;&#10;Description generated with very high confidence">
            <a:extLst>
              <a:ext uri="{FF2B5EF4-FFF2-40B4-BE49-F238E27FC236}">
                <a16:creationId xmlns:a16="http://schemas.microsoft.com/office/drawing/2014/main" id="{EB6F641B-5BBF-45A9-B4F1-37130F9E0CA6}"/>
              </a:ext>
            </a:extLst>
          </p:cNvPr>
          <p:cNvPicPr>
            <a:picLocks noChangeAspect="1"/>
          </p:cNvPicPr>
          <p:nvPr/>
        </p:nvPicPr>
        <p:blipFill>
          <a:blip r:embed="rId3"/>
          <a:stretch>
            <a:fillRect/>
          </a:stretch>
        </p:blipFill>
        <p:spPr>
          <a:xfrm>
            <a:off x="7590936" y="2206435"/>
            <a:ext cx="3445714" cy="2368928"/>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5083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704C8-3B1D-44ED-AC7B-7E6601A1E828}"/>
              </a:ext>
            </a:extLst>
          </p:cNvPr>
          <p:cNvSpPr>
            <a:spLocks noGrp="1"/>
          </p:cNvSpPr>
          <p:nvPr>
            <p:ph type="title"/>
          </p:nvPr>
        </p:nvSpPr>
        <p:spPr>
          <a:xfrm>
            <a:off x="685802" y="609600"/>
            <a:ext cx="6282266" cy="1456267"/>
          </a:xfrm>
        </p:spPr>
        <p:txBody>
          <a:bodyPr>
            <a:normAutofit/>
          </a:bodyPr>
          <a:lstStyle/>
          <a:p>
            <a:pPr algn="ctr"/>
            <a:r>
              <a:rPr lang="en-US" dirty="0"/>
              <a:t>“Covenant between</a:t>
            </a:r>
            <a:br>
              <a:rPr lang="en-US" dirty="0"/>
            </a:br>
            <a:r>
              <a:rPr lang="en-US" dirty="0"/>
              <a:t> the pieces”</a:t>
            </a:r>
          </a:p>
        </p:txBody>
      </p:sp>
      <p:sp>
        <p:nvSpPr>
          <p:cNvPr id="3" name="Content Placeholder 2">
            <a:extLst>
              <a:ext uri="{FF2B5EF4-FFF2-40B4-BE49-F238E27FC236}">
                <a16:creationId xmlns:a16="http://schemas.microsoft.com/office/drawing/2014/main" id="{AE29894D-90FA-4D6A-B0B3-1A9BF1AF65D8}"/>
              </a:ext>
            </a:extLst>
          </p:cNvPr>
          <p:cNvSpPr>
            <a:spLocks noGrp="1"/>
          </p:cNvSpPr>
          <p:nvPr>
            <p:ph idx="1"/>
          </p:nvPr>
        </p:nvSpPr>
        <p:spPr>
          <a:xfrm>
            <a:off x="685802" y="2142067"/>
            <a:ext cx="6282266" cy="4601633"/>
          </a:xfrm>
        </p:spPr>
        <p:txBody>
          <a:bodyPr>
            <a:normAutofit lnSpcReduction="10000"/>
          </a:bodyPr>
          <a:lstStyle/>
          <a:p>
            <a:r>
              <a:rPr lang="en-US" sz="3200" dirty="0"/>
              <a:t>Everything gets dark</a:t>
            </a:r>
          </a:p>
          <a:p>
            <a:r>
              <a:rPr lang="en-US" sz="3200" dirty="0"/>
              <a:t>A torch and firepot appear and move between animal pieces as God speaks to Abram</a:t>
            </a:r>
          </a:p>
          <a:p>
            <a:r>
              <a:rPr lang="en-US" sz="3200" dirty="0"/>
              <a:t>Ancient readers would have recognized this ritual as a covenant-making ceremony </a:t>
            </a:r>
          </a:p>
          <a:p>
            <a:r>
              <a:rPr lang="en-US" sz="3200" dirty="0"/>
              <a:t>“The covenant between the pieces”</a:t>
            </a:r>
          </a:p>
        </p:txBody>
      </p:sp>
      <p:pic>
        <p:nvPicPr>
          <p:cNvPr id="4100" name="Picture 4" descr="Image result for covenant between the pieces">
            <a:extLst>
              <a:ext uri="{FF2B5EF4-FFF2-40B4-BE49-F238E27FC236}">
                <a16:creationId xmlns:a16="http://schemas.microsoft.com/office/drawing/2014/main" id="{9D009FC0-0792-4E3D-92AB-E6AA3B1550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144" r="22255" b="-1"/>
          <a:stretch/>
        </p:blipFill>
        <p:spPr bwMode="auto">
          <a:xfrm>
            <a:off x="7590936" y="990600"/>
            <a:ext cx="3445714" cy="4800599"/>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13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59153-AA89-44F8-8E04-0E890E970C22}"/>
              </a:ext>
            </a:extLst>
          </p:cNvPr>
          <p:cNvSpPr>
            <a:spLocks noGrp="1"/>
          </p:cNvSpPr>
          <p:nvPr>
            <p:ph type="title"/>
          </p:nvPr>
        </p:nvSpPr>
        <p:spPr/>
        <p:txBody>
          <a:bodyPr/>
          <a:lstStyle/>
          <a:p>
            <a:r>
              <a:rPr lang="en-US" dirty="0"/>
              <a:t>What does it all mean?</a:t>
            </a:r>
          </a:p>
        </p:txBody>
      </p:sp>
      <p:sp>
        <p:nvSpPr>
          <p:cNvPr id="3" name="Content Placeholder 2">
            <a:extLst>
              <a:ext uri="{FF2B5EF4-FFF2-40B4-BE49-F238E27FC236}">
                <a16:creationId xmlns:a16="http://schemas.microsoft.com/office/drawing/2014/main" id="{F323F2EC-60C1-46E9-9F26-0B6E60068597}"/>
              </a:ext>
            </a:extLst>
          </p:cNvPr>
          <p:cNvSpPr>
            <a:spLocks noGrp="1"/>
          </p:cNvSpPr>
          <p:nvPr>
            <p:ph idx="1"/>
          </p:nvPr>
        </p:nvSpPr>
        <p:spPr>
          <a:xfrm>
            <a:off x="685801" y="2142067"/>
            <a:ext cx="6515099" cy="4487333"/>
          </a:xfrm>
        </p:spPr>
        <p:txBody>
          <a:bodyPr>
            <a:normAutofit fontScale="92500" lnSpcReduction="20000"/>
          </a:bodyPr>
          <a:lstStyle/>
          <a:p>
            <a:r>
              <a:rPr lang="en-US" sz="3200" dirty="0"/>
              <a:t>“If I do not keep my covenant commitments, may I be killed like these animals.”</a:t>
            </a:r>
          </a:p>
          <a:p>
            <a:r>
              <a:rPr lang="en-US" sz="3200" dirty="0"/>
              <a:t>It was like calling down a curse of death on yourself if you didn’t do what was promised </a:t>
            </a:r>
          </a:p>
          <a:p>
            <a:r>
              <a:rPr lang="en-US" sz="3200" dirty="0"/>
              <a:t>Torch and firepot = God’ presence</a:t>
            </a:r>
          </a:p>
          <a:p>
            <a:r>
              <a:rPr lang="en-US" sz="3200" dirty="0"/>
              <a:t>God: “If I don’t keep my word to you, Abram, may I be cut to pieces just like these animals.”</a:t>
            </a:r>
          </a:p>
          <a:p>
            <a:endParaRPr lang="en-US" dirty="0"/>
          </a:p>
        </p:txBody>
      </p:sp>
      <p:sp>
        <p:nvSpPr>
          <p:cNvPr id="5" name="AutoShape 4" descr="Image result for covenant between the pieces">
            <a:extLst>
              <a:ext uri="{FF2B5EF4-FFF2-40B4-BE49-F238E27FC236}">
                <a16:creationId xmlns:a16="http://schemas.microsoft.com/office/drawing/2014/main" id="{4EFB8714-F2D3-4233-9599-9CD854E9CD3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covenant between the pieces">
            <a:extLst>
              <a:ext uri="{FF2B5EF4-FFF2-40B4-BE49-F238E27FC236}">
                <a16:creationId xmlns:a16="http://schemas.microsoft.com/office/drawing/2014/main" id="{E5245432-E0A9-4950-BCAD-7C6EF9053BD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77DCA89B-5BB1-4756-91F8-57899CB10A05}"/>
              </a:ext>
            </a:extLst>
          </p:cNvPr>
          <p:cNvPicPr>
            <a:picLocks noChangeAspect="1"/>
          </p:cNvPicPr>
          <p:nvPr/>
        </p:nvPicPr>
        <p:blipFill>
          <a:blip r:embed="rId2"/>
          <a:stretch>
            <a:fillRect/>
          </a:stretch>
        </p:blipFill>
        <p:spPr>
          <a:xfrm>
            <a:off x="7200900" y="2065867"/>
            <a:ext cx="4761503" cy="3444875"/>
          </a:xfrm>
          <a:prstGeom prst="rect">
            <a:avLst/>
          </a:prstGeom>
        </p:spPr>
      </p:pic>
    </p:spTree>
    <p:extLst>
      <p:ext uri="{BB962C8B-B14F-4D97-AF65-F5344CB8AC3E}">
        <p14:creationId xmlns:p14="http://schemas.microsoft.com/office/powerpoint/2010/main" val="259852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1375</TotalTime>
  <Words>2127</Words>
  <Application>Microsoft Office PowerPoint</Application>
  <PresentationFormat>Widescreen</PresentationFormat>
  <Paragraphs>186</Paragraphs>
  <Slides>34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Georgia</vt:lpstr>
      <vt:lpstr>Wingdings</vt:lpstr>
      <vt:lpstr>Celestial</vt:lpstr>
      <vt:lpstr>Abraham:  our father in faith</vt:lpstr>
      <vt:lpstr>Present state</vt:lpstr>
      <vt:lpstr>Abram</vt:lpstr>
      <vt:lpstr>The old testament</vt:lpstr>
      <vt:lpstr>Who is Abram?  </vt:lpstr>
      <vt:lpstr>The three promises</vt:lpstr>
      <vt:lpstr>The first promise/Covenant: Genesis 15 </vt:lpstr>
      <vt:lpstr>“Covenant between  the pieces”</vt:lpstr>
      <vt:lpstr>What does it all mean?</vt:lpstr>
      <vt:lpstr>How can god call a curse on himself? </vt:lpstr>
      <vt:lpstr>How covenants work</vt:lpstr>
      <vt:lpstr>Land &amp; people</vt:lpstr>
      <vt:lpstr>The (MINI) fall of Abram ~ Genesis 16 </vt:lpstr>
      <vt:lpstr>consequences</vt:lpstr>
      <vt:lpstr>The covenant renewed </vt:lpstr>
      <vt:lpstr>“GREAT NAME”</vt:lpstr>
      <vt:lpstr>The father of many nations </vt:lpstr>
      <vt:lpstr>From Abram to Abraham</vt:lpstr>
      <vt:lpstr>Stage 2 of the covenant </vt:lpstr>
      <vt:lpstr>Stage 2 of the covenant</vt:lpstr>
      <vt:lpstr>Genesis 17</vt:lpstr>
      <vt:lpstr>The final covenant with Abraham</vt:lpstr>
      <vt:lpstr>God tests Abraham</vt:lpstr>
      <vt:lpstr>The sacrifice of Isaac</vt:lpstr>
      <vt:lpstr>What really happened</vt:lpstr>
      <vt:lpstr>Isaac’s cooperation</vt:lpstr>
      <vt:lpstr>The sacrifice of Christ, the one and only son</vt:lpstr>
      <vt:lpstr>Jesus, the new Isaac</vt:lpstr>
      <vt:lpstr>The lamb of God </vt:lpstr>
      <vt:lpstr>God provides the sacrifice </vt:lpstr>
      <vt:lpstr>The location </vt:lpstr>
      <vt:lpstr>Not a story about child abuse </vt:lpstr>
      <vt:lpstr>God’s compassion</vt:lpstr>
      <vt:lpstr>God’s promise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Abraham:  our father in faith</dc:title>
  <dc:creator>Anna Fera</dc:creator>
  <cp:lastModifiedBy>Rachel Potopa</cp:lastModifiedBy>
  <cp:revision>5</cp:revision>
  <dcterms:created xsi:type="dcterms:W3CDTF">2018-10-30T19:13:47Z</dcterms:created>
  <dcterms:modified xsi:type="dcterms:W3CDTF">2018-12-03T13:00:10Z</dcterms:modified>
</cp:coreProperties>
</file>